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56"/>
  </p:notesMasterIdLst>
  <p:sldIdLst>
    <p:sldId id="267" r:id="rId3"/>
    <p:sldId id="305" r:id="rId4"/>
    <p:sldId id="302" r:id="rId5"/>
    <p:sldId id="319" r:id="rId6"/>
    <p:sldId id="320" r:id="rId7"/>
    <p:sldId id="321" r:id="rId8"/>
    <p:sldId id="33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10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11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4" r:id="rId43"/>
    <p:sldId id="355" r:id="rId44"/>
    <p:sldId id="356" r:id="rId45"/>
    <p:sldId id="312" r:id="rId46"/>
    <p:sldId id="304" r:id="rId47"/>
    <p:sldId id="357" r:id="rId48"/>
    <p:sldId id="358" r:id="rId49"/>
    <p:sldId id="313" r:id="rId50"/>
    <p:sldId id="359" r:id="rId51"/>
    <p:sldId id="360" r:id="rId52"/>
    <p:sldId id="318" r:id="rId53"/>
    <p:sldId id="361" r:id="rId54"/>
    <p:sldId id="306" r:id="rId5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-42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7AC1-9939-437C-BD47-7F1AD0848EBD}" type="datetimeFigureOut">
              <a:rPr lang="en-US" smtClean="0"/>
              <a:t>28. 03. 2023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0C381-ABA6-4473-AFE2-DFF0A0CF4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06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89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04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8" name="Oval 7"/>
          <p:cNvSpPr/>
          <p:nvPr userDrawn="1"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49789" y="6297695"/>
            <a:ext cx="612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fld id="{F40C7DF9-8086-44E3-AED4-6B4526F4AD44}" type="slidenum">
              <a:rPr lang="x-none" sz="1200" smtClean="0">
                <a:solidFill>
                  <a:srgbClr val="A70431"/>
                </a:solidFill>
              </a:rPr>
              <a:pPr algn="ctr">
                <a:defRPr/>
              </a:pPr>
              <a:t>‹#›</a:t>
            </a:fld>
            <a:endParaRPr lang="en-GB" sz="1200" dirty="0">
              <a:solidFill>
                <a:srgbClr val="A7043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591855" y="6466972"/>
            <a:ext cx="3892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x-none" sz="800" b="0" dirty="0">
                <a:solidFill>
                  <a:schemeClr val="bg1"/>
                </a:solidFill>
              </a:rPr>
              <a:t>©</a:t>
            </a:r>
            <a:r>
              <a:rPr lang="sr-Latn-CS" altLang="x-none" sz="800" b="0" dirty="0">
                <a:solidFill>
                  <a:schemeClr val="bg1"/>
                </a:solidFill>
              </a:rPr>
              <a:t> UNIVERZITET METROPOLITAN,</a:t>
            </a:r>
            <a:r>
              <a:rPr lang="sr-Latn-CS" altLang="x-none" sz="800" b="0" dirty="0"/>
              <a:t> </a:t>
            </a:r>
            <a:r>
              <a:rPr lang="sr-Latn-CS" altLang="x-none" sz="800" b="0" dirty="0">
                <a:solidFill>
                  <a:schemeClr val="bg1"/>
                </a:solidFill>
              </a:rPr>
              <a:t>Beograd</a:t>
            </a:r>
            <a:r>
              <a:rPr lang="en-GB" altLang="x-none" sz="800" b="0" dirty="0">
                <a:solidFill>
                  <a:schemeClr val="bg1"/>
                </a:solidFill>
              </a:rPr>
              <a:t>   </a:t>
            </a:r>
            <a:r>
              <a:rPr lang="sr-Latn-CS" altLang="x-none" sz="800" b="0" dirty="0">
                <a:solidFill>
                  <a:schemeClr val="bg1"/>
                </a:solidFill>
              </a:rPr>
              <a:t>/   Kopiranje i umnožavanje nije dozvoljeno</a:t>
            </a:r>
            <a:r>
              <a:rPr lang="en-US" altLang="x-none" sz="800" b="0" dirty="0">
                <a:solidFill>
                  <a:schemeClr val="bg1"/>
                </a:solidFill>
              </a:rPr>
              <a:t>.</a:t>
            </a:r>
            <a:endParaRPr lang="en-GB" altLang="x-none" sz="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0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46238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16659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x-none" sz="2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x-none" sz="29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2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9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ftr" sz="quarter" idx="10"/>
          </p:nvPr>
        </p:nvSpPr>
        <p:spPr>
          <a:xfrm>
            <a:off x="4159251" y="6373814"/>
            <a:ext cx="7048500" cy="3524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n-NO" smtClean="0"/>
              <a:t>CS103 Strukture podataka i algoritmi                                                                                                                           Predavanje br.1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0615085" y="6370639"/>
            <a:ext cx="1079500" cy="3524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5217C2-0463-4A5E-BF26-379ED954D9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38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" Target="../theme/theme1.xml"/><Relationship Id="rId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C297-E7F7-4713-A634-E235E67DE2F6}" type="datetimeFigureOut">
              <a:rPr lang="x-none" smtClean="0"/>
              <a:t>28. 03. 2023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8B42-F024-4245-8DD6-8F60BB68C543}" type="slidenum">
              <a:rPr lang="x-none" smtClean="0"/>
              <a:t>‹#›</a:t>
            </a:fld>
            <a:endParaRPr lang="x-none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994119836"/>
              </p:ext>
            </p:extLst>
          </p:nvPr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6" name="Image" r:id="rId3" imgW="16507800" imgH="9282240" progId="Photoshop.Image.13">
                  <p:embed/>
                </p:oleObj>
              </mc:Choice>
              <mc:Fallback>
                <p:oleObj name="Image" r:id="rId3" imgW="16507800" imgH="9282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674980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"/>
            <a:ext cx="12192000" cy="68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4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6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hyperlink" Target="https://about.gitlab.com/blog/2019/12/10/how-to-build-a-more-productive-remote-team/" TargetMode="External"/><Relationship Id="rId3" Type="http://schemas.openxmlformats.org/officeDocument/2006/relationships/hyperlink" Target="https://www.jisc.ac.uk/news/towards-happy-and-healthy-students-digital-wellbeing-and-covid-19-19-may-2020" TargetMode="External"/><Relationship Id="rId7" Type="http://schemas.openxmlformats.org/officeDocument/2006/relationships/hyperlink" Target="https://pxhere.com/en/photo/1562525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9.jpeg"/><Relationship Id="rId5" Type="http://schemas.openxmlformats.org/officeDocument/2006/relationships/hyperlink" Target="https://pxhere.com/en/photo/932699" TargetMode="External"/><Relationship Id="rId10" Type="http://schemas.openxmlformats.org/officeDocument/2006/relationships/hyperlink" Target="https://en.wikipedia.org/wiki/Live-line_working" TargetMode="Externa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1887" y="2737596"/>
            <a:ext cx="11088914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 err="1">
                <a:solidFill>
                  <a:srgbClr val="A70431"/>
                </a:solidFill>
              </a:rPr>
              <a:t>Karakteristike</a:t>
            </a:r>
            <a:r>
              <a:rPr lang="en-US" sz="4800" b="1" dirty="0">
                <a:solidFill>
                  <a:srgbClr val="A70431"/>
                </a:solidFill>
              </a:rPr>
              <a:t> </a:t>
            </a:r>
            <a:r>
              <a:rPr lang="en-US" sz="4800" b="1" dirty="0" err="1">
                <a:solidFill>
                  <a:srgbClr val="A70431"/>
                </a:solidFill>
              </a:rPr>
              <a:t>interfejsa</a:t>
            </a:r>
            <a:r>
              <a:rPr lang="en-US" sz="4800" b="1" dirty="0">
                <a:solidFill>
                  <a:srgbClr val="A70431"/>
                </a:solidFill>
              </a:rPr>
              <a:t> </a:t>
            </a:r>
            <a:r>
              <a:rPr lang="en-US" sz="4800" b="1" dirty="0" err="1">
                <a:solidFill>
                  <a:srgbClr val="A70431"/>
                </a:solidFill>
              </a:rPr>
              <a:t>različitih</a:t>
            </a:r>
            <a:r>
              <a:rPr lang="en-US" sz="4800" b="1" dirty="0">
                <a:solidFill>
                  <a:srgbClr val="A70431"/>
                </a:solidFill>
              </a:rPr>
              <a:t> </a:t>
            </a:r>
            <a:r>
              <a:rPr lang="en-US" sz="4800" b="1" dirty="0" err="1">
                <a:solidFill>
                  <a:srgbClr val="A70431"/>
                </a:solidFill>
              </a:rPr>
              <a:t>okruženja</a:t>
            </a:r>
            <a:endParaRPr lang="en-US" sz="4800" b="1" dirty="0">
              <a:solidFill>
                <a:srgbClr val="A70431"/>
              </a:solidFill>
            </a:endParaRPr>
          </a:p>
        </p:txBody>
      </p:sp>
      <p:sp>
        <p:nvSpPr>
          <p:cNvPr id="5" name="Rectangle 8"/>
          <p:cNvSpPr txBox="1">
            <a:spLocks noChangeArrowheads="1"/>
          </p:cNvSpPr>
          <p:nvPr/>
        </p:nvSpPr>
        <p:spPr>
          <a:xfrm>
            <a:off x="3438070" y="3578187"/>
            <a:ext cx="5638817" cy="2729081"/>
          </a:xfrm>
          <a:prstGeom prst="rect">
            <a:avLst/>
          </a:prstGeom>
        </p:spPr>
        <p:txBody>
          <a:bodyPr wrap="square" lIns="90000" tIns="46800" rIns="90000" bIns="4680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Oznaka predmeta:</a:t>
            </a:r>
            <a:r>
              <a:rPr lang="sr-Latn-CS" altLang="x-none" sz="2400" b="1" dirty="0"/>
              <a:t> 	IT370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Naziv predmeta:</a:t>
            </a:r>
            <a:r>
              <a:rPr lang="sr-Latn-CS" altLang="x-none" sz="2400" b="1" dirty="0"/>
              <a:t>  	IČR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Predavanje br. </a:t>
            </a:r>
            <a:r>
              <a:rPr lang="en-US" altLang="x-none" sz="2400" smtClean="0"/>
              <a:t>6</a:t>
            </a:r>
            <a:r>
              <a:rPr lang="sr-Latn-CS" altLang="x-none" sz="2400" dirty="0"/>
              <a:t>	</a:t>
            </a:r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sz="2400" dirty="0" err="1"/>
              <a:t>Predavač</a:t>
            </a:r>
            <a:r>
              <a:rPr lang="en-US" altLang="x-none" sz="2400" dirty="0"/>
              <a:t>:		</a:t>
            </a:r>
            <a:r>
              <a:rPr lang="sr-Latn-CS" altLang="x-none" sz="2400" b="1" dirty="0"/>
              <a:t>Katarina </a:t>
            </a:r>
            <a:r>
              <a:rPr lang="sr-Latn-CS" altLang="x-none" sz="2400" b="1" dirty="0" smtClean="0"/>
              <a:t>Kaplarski</a:t>
            </a:r>
            <a:endParaRPr lang="en-US" altLang="x-none" sz="2400" b="1" dirty="0" smtClean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RS" altLang="x-none" sz="2400" b="1" dirty="0" smtClean="0"/>
              <a:t>				</a:t>
            </a:r>
            <a:r>
              <a:rPr lang="en-US" altLang="x-none" sz="2400" b="1" dirty="0" smtClean="0"/>
              <a:t>Milo</a:t>
            </a:r>
            <a:r>
              <a:rPr lang="sr-Latn-RS" altLang="x-none" sz="2400" b="1" dirty="0" smtClean="0"/>
              <a:t>š Kostić</a:t>
            </a:r>
            <a:endParaRPr lang="en-US" altLang="x-none" sz="2400" b="1" dirty="0" smtClean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x-none" sz="2400" b="1" dirty="0"/>
              <a:t>	</a:t>
            </a:r>
            <a:r>
              <a:rPr lang="en-US" altLang="x-none" sz="2400" b="1" dirty="0" smtClean="0"/>
              <a:t>			Milan Li</a:t>
            </a:r>
            <a:r>
              <a:rPr lang="sr-Latn-RS" altLang="x-none" sz="2400" b="1" dirty="0" smtClean="0"/>
              <a:t>čina</a:t>
            </a:r>
            <a:endParaRPr lang="sr-Latn-CS" altLang="x-none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sr-Latn-CS" altLang="x-none" sz="2400" dirty="0"/>
              <a:t>Školska godina:	</a:t>
            </a:r>
            <a:r>
              <a:rPr lang="sr-Latn-CS" altLang="x-none" sz="2400" b="1" dirty="0"/>
              <a:t>20</a:t>
            </a:r>
            <a:r>
              <a:rPr lang="en-US" altLang="x-none" sz="2400" b="1" dirty="0" smtClean="0"/>
              <a:t>22</a:t>
            </a:r>
            <a:r>
              <a:rPr lang="sr-Latn-CS" altLang="x-none" sz="2400" b="1" dirty="0" smtClean="0"/>
              <a:t>/202</a:t>
            </a:r>
            <a:r>
              <a:rPr lang="en-US" altLang="x-none" sz="2400" b="1" dirty="0" smtClean="0"/>
              <a:t>3</a:t>
            </a:r>
            <a:r>
              <a:rPr lang="sr-Latn-CS" altLang="x-none" sz="2400" b="1" dirty="0" smtClean="0"/>
              <a:t>.</a:t>
            </a:r>
            <a:endParaRPr lang="en-GB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230350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 smtClean="0"/>
              <a:t>Tastatur</a:t>
            </a:r>
            <a:r>
              <a:rPr lang="en-US" dirty="0" smtClean="0"/>
              <a:t>e </a:t>
            </a:r>
            <a:r>
              <a:rPr lang="en-US" dirty="0" err="1" smtClean="0"/>
              <a:t>na</a:t>
            </a:r>
            <a:r>
              <a:rPr lang="en-US" dirty="0"/>
              <a:t> </a:t>
            </a:r>
            <a:r>
              <a:rPr lang="en-US" dirty="0" smtClean="0"/>
              <a:t>Apple </a:t>
            </a:r>
            <a:r>
              <a:rPr lang="en-US" dirty="0" err="1" smtClean="0"/>
              <a:t>ure</a:t>
            </a:r>
            <a:r>
              <a:rPr lang="sr-Latn-RS" dirty="0" smtClean="0"/>
              <a:t>đajima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Tastature na Apple uređajima su dobro dizajnirane jer su u jedinstvenoj vezi sa operativnim sistemom.</a:t>
            </a:r>
          </a:p>
        </p:txBody>
      </p:sp>
      <p:pic>
        <p:nvPicPr>
          <p:cNvPr id="9" name="Slika 4">
            <a:extLst>
              <a:ext uri="{FF2B5EF4-FFF2-40B4-BE49-F238E27FC236}">
                <a16:creationId xmlns:a16="http://schemas.microsoft.com/office/drawing/2014/main" xmlns="" id="{AF37A824-AF88-4EE2-AD23-536037F4C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85406"/>
            <a:ext cx="76200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3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Softversko okruženje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Kada</a:t>
            </a:r>
            <a:r>
              <a:rPr lang="en-US" dirty="0"/>
              <a:t> se </a:t>
            </a:r>
            <a:r>
              <a:rPr lang="en-US" dirty="0" err="1"/>
              <a:t>govori</a:t>
            </a:r>
            <a:r>
              <a:rPr lang="en-US" dirty="0"/>
              <a:t> o </a:t>
            </a:r>
            <a:r>
              <a:rPr lang="en-US" dirty="0" err="1"/>
              <a:t>softverskom</a:t>
            </a:r>
            <a:r>
              <a:rPr lang="en-US" dirty="0"/>
              <a:t> </a:t>
            </a:r>
            <a:r>
              <a:rPr lang="en-US" dirty="0" err="1"/>
              <a:t>okruženju</a:t>
            </a:r>
            <a:r>
              <a:rPr lang="en-US" dirty="0"/>
              <a:t> </a:t>
            </a:r>
            <a:r>
              <a:rPr lang="en-US" dirty="0" err="1" smtClean="0"/>
              <a:t>interfejsa</a:t>
            </a:r>
            <a:r>
              <a:rPr lang="en-US" dirty="0" smtClean="0"/>
              <a:t> </a:t>
            </a:r>
            <a:r>
              <a:rPr lang="en-US" dirty="0" err="1"/>
              <a:t>čovek</a:t>
            </a:r>
            <a:r>
              <a:rPr lang="en-US" dirty="0"/>
              <a:t> - </a:t>
            </a:r>
            <a:r>
              <a:rPr lang="en-US" dirty="0" err="1"/>
              <a:t>računar</a:t>
            </a:r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razlikovati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vrste</a:t>
            </a:r>
            <a:r>
              <a:rPr lang="en-US" dirty="0"/>
              <a:t> </a:t>
            </a:r>
            <a:r>
              <a:rPr lang="en-US" dirty="0" err="1"/>
              <a:t>okruženja</a:t>
            </a:r>
            <a:r>
              <a:rPr lang="en-US" dirty="0"/>
              <a:t>: </a:t>
            </a:r>
            <a:endParaRPr lang="en-US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Operativni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Aplikaciju</a:t>
            </a:r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operativni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sistem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interakcije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koji</a:t>
            </a:r>
            <a:r>
              <a:rPr lang="en-US" dirty="0"/>
              <a:t> je </a:t>
            </a:r>
            <a:r>
              <a:rPr lang="en-US" dirty="0" err="1"/>
              <a:t>definisan</a:t>
            </a:r>
            <a:r>
              <a:rPr lang="en-US" dirty="0"/>
              <a:t> </a:t>
            </a:r>
            <a:r>
              <a:rPr lang="en-US" dirty="0" err="1"/>
              <a:t>sistemskim</a:t>
            </a:r>
            <a:r>
              <a:rPr lang="en-US" dirty="0"/>
              <a:t> </a:t>
            </a:r>
            <a:r>
              <a:rPr lang="en-US" dirty="0" err="1"/>
              <a:t>alatima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on </a:t>
            </a:r>
            <a:r>
              <a:rPr lang="en-US" dirty="0" err="1"/>
              <a:t>nudi</a:t>
            </a:r>
            <a:r>
              <a:rPr lang="en-US" dirty="0"/>
              <a:t>.</a:t>
            </a:r>
          </a:p>
        </p:txBody>
      </p:sp>
      <p:pic>
        <p:nvPicPr>
          <p:cNvPr id="7" name="Picture 2" descr="Geoffrey Crofte 🔥 on Twitter: &quot;Also the sticker above the UX lettering is  🤘 😁… &quot;">
            <a:extLst>
              <a:ext uri="{FF2B5EF4-FFF2-40B4-BE49-F238E27FC236}">
                <a16:creationId xmlns:a16="http://schemas.microsoft.com/office/drawing/2014/main" xmlns="" id="{BC4E6533-D743-4E97-BADF-6057E614C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0" t="504" r="1838" b="-504"/>
          <a:stretch/>
        </p:blipFill>
        <p:spPr bwMode="auto">
          <a:xfrm>
            <a:off x="7044267" y="3530633"/>
            <a:ext cx="4182532" cy="239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3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WINDOWS okruženje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Windows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Shell </a:t>
            </a:r>
            <a:r>
              <a:rPr lang="vi-VN" dirty="0">
                <a:latin typeface="Calibri" pitchFamily="34" charset="0"/>
              </a:rPr>
              <a:t>je naziv za Grafički korisnički interfejs za Windows 8 a među inovacijama su bili najuočljiviji : Charms (menu) , Quick Links i app </a:t>
            </a:r>
            <a:r>
              <a:rPr lang="vi-VN" dirty="0" smtClean="0">
                <a:latin typeface="Calibri" pitchFamily="34" charset="0"/>
              </a:rPr>
              <a:t>switcher</a:t>
            </a:r>
            <a:endParaRPr lang="vi-VN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I uklanjanje Start menija koji je vraćen u Windows 10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rcRect t="2122" b="2122"/>
          <a:stretch>
            <a:fillRect/>
          </a:stretch>
        </p:blipFill>
        <p:spPr>
          <a:xfrm>
            <a:off x="4868333" y="2995324"/>
            <a:ext cx="7035571" cy="29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Windows 8</a:t>
            </a:r>
            <a:endParaRPr 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218" b="13218"/>
          <a:stretch>
            <a:fillRect/>
          </a:stretch>
        </p:blipFill>
        <p:spPr>
          <a:xfrm>
            <a:off x="838200" y="1825625"/>
            <a:ext cx="10515600" cy="3859742"/>
          </a:xfrm>
        </p:spPr>
      </p:pic>
    </p:spTree>
    <p:extLst>
      <p:ext uri="{BB962C8B-B14F-4D97-AF65-F5344CB8AC3E}">
        <p14:creationId xmlns:p14="http://schemas.microsoft.com/office/powerpoint/2010/main" val="39403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Apple operativni sistemi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 Ovo okruženje nudi tri vrste menija:</a:t>
            </a:r>
          </a:p>
          <a:p>
            <a:pPr marL="1028700" lvl="1" indent="-342900">
              <a:buFont typeface="Courier New" pitchFamily="49" charset="0"/>
              <a:buChar char="o"/>
            </a:pP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Padajuće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menije </a:t>
            </a:r>
            <a:r>
              <a:rPr lang="vi-VN" dirty="0">
                <a:latin typeface="Calibri" pitchFamily="34" charset="0"/>
              </a:rPr>
              <a:t>(pull-down menus) iz trake sa </a:t>
            </a:r>
            <a:r>
              <a:rPr lang="vi-VN" dirty="0" smtClean="0">
                <a:latin typeface="Calibri" pitchFamily="34" charset="0"/>
              </a:rPr>
              <a:t>menijima</a:t>
            </a:r>
            <a:endParaRPr lang="vi-VN" dirty="0">
              <a:latin typeface="Calibri" pitchFamily="34" charset="0"/>
            </a:endParaRPr>
          </a:p>
          <a:p>
            <a:pPr marL="1028700" lvl="1" indent="-342900">
              <a:buFont typeface="Courier New" pitchFamily="49" charset="0"/>
              <a:buChar char="o"/>
            </a:pP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Dok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menije </a:t>
            </a:r>
            <a:r>
              <a:rPr lang="vi-VN" dirty="0">
                <a:latin typeface="Calibri" pitchFamily="34" charset="0"/>
              </a:rPr>
              <a:t>(Dock menus) koji služe za brzo startovanje </a:t>
            </a:r>
            <a:r>
              <a:rPr lang="vi-VN" dirty="0" smtClean="0">
                <a:latin typeface="Calibri" pitchFamily="34" charset="0"/>
              </a:rPr>
              <a:t>aplikacija</a:t>
            </a:r>
            <a:endParaRPr lang="vi-VN" dirty="0">
              <a:latin typeface="Calibri" pitchFamily="34" charset="0"/>
            </a:endParaRPr>
          </a:p>
          <a:p>
            <a:pPr marL="1028700" lvl="1" indent="-342900">
              <a:buFont typeface="Courier New" pitchFamily="49" charset="0"/>
              <a:buChar char="o"/>
            </a:pP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Kontekstualne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menije</a:t>
            </a:r>
            <a:r>
              <a:rPr lang="vi-VN" dirty="0">
                <a:latin typeface="Calibri" pitchFamily="34" charset="0"/>
              </a:rPr>
              <a:t> (contextual menus) koji služi za izvođenje akcija sa </a:t>
            </a:r>
            <a:r>
              <a:rPr lang="vi-VN" dirty="0" smtClean="0">
                <a:latin typeface="Calibri" pitchFamily="34" charset="0"/>
              </a:rPr>
              <a:t>asociranim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</a:rPr>
              <a:t>objektom </a:t>
            </a:r>
            <a:r>
              <a:rPr lang="vi-VN" dirty="0">
                <a:latin typeface="Calibri" pitchFamily="34" charset="0"/>
              </a:rPr>
              <a:t>i obično se dobijaju na desni </a:t>
            </a:r>
            <a:r>
              <a:rPr lang="vi-VN" dirty="0" smtClean="0">
                <a:latin typeface="Calibri" pitchFamily="34" charset="0"/>
              </a:rPr>
              <a:t>klik</a:t>
            </a:r>
            <a:endParaRPr lang="vi-VN" dirty="0">
              <a:latin typeface="Calibri" pitchFamily="34" charset="0"/>
            </a:endParaRPr>
          </a:p>
          <a:p>
            <a:pPr marL="1028700" lvl="1" indent="-342900">
              <a:buFont typeface="Courier New" pitchFamily="49" charset="0"/>
              <a:buChar char="o"/>
            </a:pP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Mission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Control </a:t>
            </a:r>
            <a:r>
              <a:rPr lang="vi-VN" dirty="0">
                <a:latin typeface="Calibri" pitchFamily="34" charset="0"/>
              </a:rPr>
              <a:t>centar koji prikazuje sve aktivne aplikacije i odatle možete da ih isključite</a:t>
            </a:r>
            <a:r>
              <a:rPr lang="vi-VN" dirty="0" smtClean="0">
                <a:latin typeface="Calibri" pitchFamily="34" charset="0"/>
              </a:rPr>
              <a:t>.</a:t>
            </a:r>
            <a:endParaRPr lang="vi-VN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Poslednja verzija je macOS </a:t>
            </a:r>
            <a:r>
              <a:rPr lang="en-US" dirty="0" smtClean="0">
                <a:latin typeface="Calibri" pitchFamily="34" charset="0"/>
              </a:rPr>
              <a:t>Ventura</a:t>
            </a:r>
            <a:r>
              <a:rPr lang="vi-VN" dirty="0" smtClean="0">
                <a:latin typeface="Calibri" pitchFamily="34" charset="0"/>
              </a:rPr>
              <a:t> </a:t>
            </a:r>
            <a:r>
              <a:rPr lang="vi-VN" dirty="0">
                <a:latin typeface="Calibri" pitchFamily="34" charset="0"/>
              </a:rPr>
              <a:t>verzija </a:t>
            </a:r>
            <a:r>
              <a:rPr lang="vi-VN" dirty="0" smtClean="0">
                <a:latin typeface="Calibri" pitchFamily="34" charset="0"/>
              </a:rPr>
              <a:t>1</a:t>
            </a:r>
            <a:r>
              <a:rPr lang="en-US" dirty="0" smtClean="0">
                <a:latin typeface="Calibri" pitchFamily="34" charset="0"/>
              </a:rPr>
              <a:t>3</a:t>
            </a:r>
            <a:r>
              <a:rPr lang="vi-VN" dirty="0" smtClean="0">
                <a:latin typeface="Calibri" pitchFamily="34" charset="0"/>
              </a:rPr>
              <a:t>.</a:t>
            </a:r>
            <a:r>
              <a:rPr lang="en-US" dirty="0" smtClean="0">
                <a:latin typeface="Calibri" pitchFamily="34" charset="0"/>
              </a:rPr>
              <a:t>3</a:t>
            </a:r>
            <a:endParaRPr lang="vi-VN" dirty="0">
              <a:latin typeface="Calibri" pitchFamily="34" charset="0"/>
            </a:endParaRPr>
          </a:p>
        </p:txBody>
      </p:sp>
      <p:pic>
        <p:nvPicPr>
          <p:cNvPr id="3074" name="Picture 2" descr="F:\fax\Metropolitan\Materijali\Predavanja i prezentacije 2022_2023\IT370 Prezentacije\L06\04iuiyBZ61YPzdVS4GfRYKM-19.fit_lim.size_1050x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896" y="3545888"/>
            <a:ext cx="3647039" cy="237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56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dirty="0"/>
              <a:t>APPLE </a:t>
            </a:r>
            <a:r>
              <a:rPr lang="en-US" dirty="0" err="1"/>
              <a:t>iOS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Operativni sistemi za mobilne uređaje se zovu Apple iOS</a:t>
            </a: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Aktuelna verzija je iOS </a:t>
            </a:r>
            <a:r>
              <a:rPr lang="vi-VN" dirty="0" smtClean="0">
                <a:latin typeface="Calibri" pitchFamily="34" charset="0"/>
              </a:rPr>
              <a:t>1</a:t>
            </a:r>
            <a:r>
              <a:rPr lang="en-US" dirty="0" smtClean="0">
                <a:latin typeface="Calibri" pitchFamily="34" charset="0"/>
              </a:rPr>
              <a:t>6.3.1</a:t>
            </a:r>
            <a:endParaRPr lang="vi-VN" dirty="0">
              <a:latin typeface="Calibri" pitchFamily="34" charset="0"/>
            </a:endParaRPr>
          </a:p>
        </p:txBody>
      </p:sp>
      <p:pic>
        <p:nvPicPr>
          <p:cNvPr id="2" name="Picture 2" descr="F:\fax\Metropolitan\Materijali\Predavanja i prezentacije 2022_2023\IT370 Prezentacije\L06\ios-16-128x128_2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065" y="2184400"/>
            <a:ext cx="3666067" cy="366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F:\fax\Metropolitan\Materijali\Predavanja i prezentacije 2022_2023\IT370 Prezentacije\L06\ios-16-num-96x96_2x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357346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Android OS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Aktuelna verzija </a:t>
            </a:r>
            <a:r>
              <a:rPr lang="vi-VN" dirty="0" smtClean="0">
                <a:latin typeface="Calibri" pitchFamily="34" charset="0"/>
              </a:rPr>
              <a:t>je </a:t>
            </a:r>
            <a:r>
              <a:rPr lang="vi-VN" dirty="0">
                <a:latin typeface="Calibri" pitchFamily="34" charset="0"/>
              </a:rPr>
              <a:t>Android </a:t>
            </a:r>
            <a:r>
              <a:rPr lang="vi-VN" dirty="0" smtClean="0">
                <a:latin typeface="Calibri" pitchFamily="34" charset="0"/>
              </a:rPr>
              <a:t>1</a:t>
            </a:r>
            <a:r>
              <a:rPr lang="en-US" dirty="0" smtClean="0">
                <a:latin typeface="Calibri" pitchFamily="34" charset="0"/>
              </a:rPr>
              <a:t>3</a:t>
            </a:r>
            <a:endParaRPr lang="vi-VN" dirty="0">
              <a:latin typeface="Calibri" pitchFamily="34" charset="0"/>
            </a:endParaRPr>
          </a:p>
        </p:txBody>
      </p:sp>
      <p:pic>
        <p:nvPicPr>
          <p:cNvPr id="4098" name="Picture 2" descr="F:\fax\Metropolitan\Materijali\Predavanja i prezentacije 2022_2023\IT370 Prezentacije\L06\wallpaper-style-android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404" y="1422400"/>
            <a:ext cx="4017794" cy="433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fax\Metropolitan\Materijali\Predavanja i prezentacije 2022_2023\IT370 Prezentacije\L06\unnamed_(1).png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645" y="3104475"/>
            <a:ext cx="4678883" cy="263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5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2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>
                <a:solidFill>
                  <a:srgbClr val="A70431"/>
                </a:solidFill>
              </a:rPr>
              <a:t>Interfejs veb aplikacija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dirty="0" err="1"/>
              <a:t>Projektovanja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 </a:t>
            </a:r>
            <a:r>
              <a:rPr lang="en-US" dirty="0" err="1"/>
              <a:t>veb</a:t>
            </a:r>
            <a:r>
              <a:rPr lang="en-US" dirty="0"/>
              <a:t> </a:t>
            </a:r>
            <a:r>
              <a:rPr lang="en-US" dirty="0" err="1"/>
              <a:t>aplikacija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Prilikom projektovanja interfejsa veb aplikacija, projektant ima </a:t>
            </a:r>
            <a:r>
              <a:rPr lang="vi-VN" dirty="0" smtClean="0">
                <a:latin typeface="Calibri" pitchFamily="34" charset="0"/>
              </a:rPr>
              <a:t>zadatak</a:t>
            </a:r>
            <a:r>
              <a:rPr lang="en-US" dirty="0" smtClean="0">
                <a:latin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</a:rPr>
              <a:t>da </a:t>
            </a:r>
            <a:r>
              <a:rPr lang="vi-VN" dirty="0">
                <a:latin typeface="Calibri" pitchFamily="34" charset="0"/>
              </a:rPr>
              <a:t>definiše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navigaciju</a:t>
            </a:r>
            <a:r>
              <a:rPr lang="vi-VN" dirty="0">
                <a:latin typeface="Calibri" pitchFamily="34" charset="0"/>
              </a:rPr>
              <a:t> i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način prezentacije </a:t>
            </a:r>
            <a:r>
              <a:rPr lang="vi-VN" dirty="0">
                <a:latin typeface="Calibri" pitchFamily="34" charset="0"/>
              </a:rPr>
              <a:t>i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unosa sadržaja</a:t>
            </a:r>
            <a:r>
              <a:rPr lang="vi-VN" dirty="0" smtClean="0">
                <a:latin typeface="Calibri" pitchFamily="34" charset="0"/>
              </a:rPr>
              <a:t>.</a:t>
            </a:r>
            <a:endParaRPr lang="vi-VN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smtClean="0">
                <a:latin typeface="Calibri" pitchFamily="34" charset="0"/>
              </a:rPr>
              <a:t>Pod </a:t>
            </a:r>
            <a:r>
              <a:rPr lang="en-US" dirty="0" err="1">
                <a:latin typeface="Calibri" pitchFamily="34" charset="0"/>
              </a:rPr>
              <a:t>sadržajem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podrazumevaju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različite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digitalne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forme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podataka</a:t>
            </a:r>
            <a:r>
              <a:rPr lang="en-US" dirty="0">
                <a:latin typeface="Calibri" pitchFamily="34" charset="0"/>
              </a:rPr>
              <a:t>, </a:t>
            </a:r>
            <a:r>
              <a:rPr lang="en-US" dirty="0" err="1">
                <a:latin typeface="Calibri" pitchFamily="34" charset="0"/>
              </a:rPr>
              <a:t>kao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>
                <a:latin typeface="Calibri" pitchFamily="34" charset="0"/>
              </a:rPr>
              <a:t>što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dirty="0" err="1" smtClean="0">
                <a:latin typeface="Calibri" pitchFamily="34" charset="0"/>
              </a:rPr>
              <a:t>su</a:t>
            </a:r>
            <a:r>
              <a:rPr lang="en-US" dirty="0" smtClean="0">
                <a:latin typeface="Calibri" pitchFamily="34" charset="0"/>
              </a:rPr>
              <a:t>: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>
                <a:latin typeface="Calibri" pitchFamily="34" charset="0"/>
              </a:rPr>
              <a:t>Tekst</a:t>
            </a:r>
            <a:r>
              <a:rPr lang="en-US" dirty="0">
                <a:latin typeface="Calibri" pitchFamily="34" charset="0"/>
              </a:rPr>
              <a:t>, </a:t>
            </a:r>
            <a:endParaRPr lang="en-U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>
                <a:latin typeface="Calibri" pitchFamily="34" charset="0"/>
              </a:rPr>
              <a:t>Grafike</a:t>
            </a:r>
            <a:r>
              <a:rPr lang="en-US" dirty="0">
                <a:latin typeface="Calibri" pitchFamily="34" charset="0"/>
              </a:rPr>
              <a:t>, </a:t>
            </a:r>
            <a:endParaRPr lang="en-U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>
                <a:latin typeface="Calibri" pitchFamily="34" charset="0"/>
              </a:rPr>
              <a:t>Crteži</a:t>
            </a:r>
            <a:r>
              <a:rPr lang="en-US" dirty="0">
                <a:latin typeface="Calibri" pitchFamily="34" charset="0"/>
              </a:rPr>
              <a:t>, </a:t>
            </a:r>
            <a:endParaRPr lang="en-U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Audio, 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Video</a:t>
            </a:r>
            <a:r>
              <a:rPr lang="en-US" dirty="0">
                <a:latin typeface="Calibri" pitchFamily="34" charset="0"/>
              </a:rPr>
              <a:t>. </a:t>
            </a:r>
            <a:endParaRPr lang="en-US" dirty="0" smtClean="0">
              <a:latin typeface="Calibri" pitchFamily="34" charset="0"/>
            </a:endParaRPr>
          </a:p>
          <a:p>
            <a:pPr marL="342900" lvl="1" indent="-342900">
              <a:buFont typeface="Courier New" pitchFamily="49" charset="0"/>
              <a:buChar char="o"/>
            </a:pPr>
            <a:endParaRPr lang="en-US" dirty="0">
              <a:latin typeface="Calibri" pitchFamily="34" charset="0"/>
            </a:endParaRPr>
          </a:p>
          <a:p>
            <a:pPr marL="457200" lvl="1" indent="-457200">
              <a:buFont typeface="Courier New" pitchFamily="49" charset="0"/>
              <a:buChar char="o"/>
            </a:pPr>
            <a:r>
              <a:rPr lang="en-US" sz="2400" dirty="0" err="1" smtClean="0">
                <a:latin typeface="Calibri" pitchFamily="34" charset="0"/>
              </a:rPr>
              <a:t>Projektanti</a:t>
            </a:r>
            <a:r>
              <a:rPr lang="en-US" sz="2400" dirty="0" smtClean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interfejsa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veb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aplikacija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po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pravilu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su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itchFamily="34" charset="0"/>
              </a:rPr>
              <a:t>opterećeni</a:t>
            </a:r>
            <a:r>
              <a:rPr lang="en-US" sz="2400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itchFamily="34" charset="0"/>
              </a:rPr>
              <a:t>kvalitetom</a:t>
            </a:r>
            <a:r>
              <a:rPr lang="en-US" sz="2400" dirty="0">
                <a:solidFill>
                  <a:srgbClr val="FF0000"/>
                </a:solidFill>
                <a:latin typeface="Calibri" pitchFamily="34" charset="0"/>
              </a:rPr>
              <a:t> i </a:t>
            </a:r>
            <a:r>
              <a:rPr lang="en-US" sz="2400" dirty="0" err="1">
                <a:solidFill>
                  <a:srgbClr val="FF0000"/>
                </a:solidFill>
                <a:latin typeface="Calibri" pitchFamily="34" charset="0"/>
              </a:rPr>
              <a:t>mogućnostima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koje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pruža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</a:rPr>
              <a:t>GUI </a:t>
            </a:r>
            <a:r>
              <a:rPr lang="en-US" sz="2400" dirty="0" err="1">
                <a:latin typeface="Calibri" pitchFamily="34" charset="0"/>
              </a:rPr>
              <a:t>interfejs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>
                <a:latin typeface="Calibri" pitchFamily="34" charset="0"/>
              </a:rPr>
              <a:t>tipičnih</a:t>
            </a:r>
            <a:r>
              <a:rPr lang="en-US" sz="2400" dirty="0">
                <a:latin typeface="Calibri" pitchFamily="34" charset="0"/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  <a:latin typeface="Calibri" pitchFamily="34" charset="0"/>
              </a:rPr>
              <a:t>klasičnih</a:t>
            </a:r>
            <a:r>
              <a:rPr lang="en-US" sz="2400" dirty="0" smtClean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alibri" pitchFamily="34" charset="0"/>
              </a:rPr>
              <a:t>aplikacija</a:t>
            </a:r>
            <a:r>
              <a:rPr lang="en-US" sz="2400" dirty="0">
                <a:latin typeface="Calibri" pitchFamily="34" charset="0"/>
              </a:rPr>
              <a:t>. </a:t>
            </a:r>
            <a:endParaRPr lang="en-US" sz="2400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7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sz="3600" dirty="0" err="1" smtClean="0"/>
              <a:t>Uticaj</a:t>
            </a:r>
            <a:r>
              <a:rPr lang="en-US" sz="3600" dirty="0" smtClean="0"/>
              <a:t> </a:t>
            </a:r>
            <a:r>
              <a:rPr lang="en-US" sz="3600" dirty="0" err="1" smtClean="0"/>
              <a:t>ulazno-izlaznih</a:t>
            </a:r>
            <a:r>
              <a:rPr lang="en-US" sz="3600" dirty="0" smtClean="0"/>
              <a:t> </a:t>
            </a:r>
            <a:r>
              <a:rPr lang="sr-Latn-RS" sz="3600" dirty="0" smtClean="0"/>
              <a:t>uređaja na interfejs veb aplikacije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Poznato je da se veb aplikacije izvršavaju na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klijentskim računarskim sistemima </a:t>
            </a:r>
            <a:r>
              <a:rPr lang="vi-VN" dirty="0">
                <a:latin typeface="Calibri" pitchFamily="34" charset="0"/>
              </a:rPr>
              <a:t>koji su na neki način povezani na Internet</a:t>
            </a:r>
            <a:r>
              <a:rPr lang="vi-VN" dirty="0" smtClean="0">
                <a:latin typeface="Calibri" pitchFamily="34" charset="0"/>
              </a:rPr>
              <a:t>.</a:t>
            </a:r>
            <a:endParaRPr lang="sr-Latn-R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Problem je, dakle, u tome što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projektant veb interfejsa ne zna na kakvom će se uređaju izvršavati interakcija</a:t>
            </a:r>
            <a:r>
              <a:rPr lang="vi-VN" dirty="0">
                <a:latin typeface="Calibri" pitchFamily="34" charset="0"/>
              </a:rPr>
              <a:t>. </a:t>
            </a:r>
            <a:endParaRPr lang="sr-Latn-R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 smtClean="0">
                <a:latin typeface="Calibri" pitchFamily="34" charset="0"/>
              </a:rPr>
              <a:t>Projektant </a:t>
            </a:r>
            <a:r>
              <a:rPr lang="vi-VN" dirty="0">
                <a:latin typeface="Calibri" pitchFamily="34" charset="0"/>
              </a:rPr>
              <a:t>ne zna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koji je operativni sistem korisnika </a:t>
            </a:r>
            <a:r>
              <a:rPr lang="vi-VN" dirty="0">
                <a:latin typeface="Calibri" pitchFamily="34" charset="0"/>
              </a:rPr>
              <a:t>niti koji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veb klijent </a:t>
            </a:r>
            <a:r>
              <a:rPr lang="vi-VN" dirty="0">
                <a:latin typeface="Calibri" pitchFamily="34" charset="0"/>
              </a:rPr>
              <a:t>će korisnik koristiti. </a:t>
            </a:r>
            <a:endParaRPr lang="sr-Latn-R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endParaRPr lang="sr-Latn-RS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 smtClean="0">
                <a:latin typeface="Calibri" pitchFamily="34" charset="0"/>
              </a:rPr>
              <a:t>Zbog toga dizajner treba da napravi </a:t>
            </a:r>
            <a:r>
              <a:rPr lang="vi-VN" b="1" dirty="0" smtClean="0">
                <a:solidFill>
                  <a:srgbClr val="FF0000"/>
                </a:solidFill>
                <a:latin typeface="Calibri" pitchFamily="34" charset="0"/>
              </a:rPr>
              <a:t>fleksibilni korisnički interfejs </a:t>
            </a:r>
            <a:r>
              <a:rPr lang="vi-VN" dirty="0" smtClean="0">
                <a:latin typeface="Calibri" pitchFamily="34" charset="0"/>
              </a:rPr>
              <a:t>koji će omogućiti svu funkcionalnost interfejsa bez obzira na kakvom se uređaju izvršavao. </a:t>
            </a:r>
            <a:r>
              <a:rPr lang="sr-Latn-RS" dirty="0" smtClean="0">
                <a:latin typeface="Calibri" pitchFamily="34" charset="0"/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Responsive Web </a:t>
            </a:r>
            <a:r>
              <a:rPr lang="en-US" b="1" dirty="0" err="1">
                <a:solidFill>
                  <a:srgbClr val="FF0000"/>
                </a:solidFill>
              </a:rPr>
              <a:t>dizajn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pristup</a:t>
            </a:r>
            <a:r>
              <a:rPr lang="sr-Latn-RS" dirty="0" smtClean="0">
                <a:latin typeface="Calibri" pitchFamily="34" charset="0"/>
              </a:rPr>
              <a:t>)</a:t>
            </a:r>
            <a:endParaRPr lang="vi-VN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41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70431"/>
                </a:solidFill>
              </a:rPr>
              <a:t>1 – </a:t>
            </a:r>
            <a:r>
              <a:rPr lang="en-US" dirty="0" err="1">
                <a:solidFill>
                  <a:srgbClr val="A70431"/>
                </a:solidFill>
              </a:rPr>
              <a:t>Tipovi</a:t>
            </a:r>
            <a:r>
              <a:rPr lang="en-US" dirty="0">
                <a:solidFill>
                  <a:srgbClr val="A70431"/>
                </a:solidFill>
              </a:rPr>
              <a:t> </a:t>
            </a:r>
            <a:r>
              <a:rPr lang="en-US" dirty="0" err="1">
                <a:solidFill>
                  <a:srgbClr val="A70431"/>
                </a:solidFill>
              </a:rPr>
              <a:t>okruženja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4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sz="3600" dirty="0" err="1" smtClean="0"/>
              <a:t>Uticaj</a:t>
            </a:r>
            <a:r>
              <a:rPr lang="en-US" sz="3600" dirty="0" smtClean="0"/>
              <a:t> </a:t>
            </a:r>
            <a:r>
              <a:rPr lang="en-US" sz="3600" dirty="0" err="1" smtClean="0"/>
              <a:t>ulazno-izlaznih</a:t>
            </a:r>
            <a:r>
              <a:rPr lang="en-US" sz="3600" dirty="0" smtClean="0"/>
              <a:t> </a:t>
            </a:r>
            <a:r>
              <a:rPr lang="sr-Latn-RS" sz="3600" dirty="0" smtClean="0"/>
              <a:t>uređaja na interfejs veb aplikacije</a:t>
            </a:r>
            <a:endParaRPr lang="en-US" sz="3600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4990" b="-14990"/>
          <a:stretch>
            <a:fillRect/>
          </a:stretch>
        </p:blipFill>
        <p:spPr>
          <a:xfrm>
            <a:off x="838200" y="1715558"/>
            <a:ext cx="10515600" cy="3859742"/>
          </a:xfrm>
        </p:spPr>
      </p:pic>
    </p:spTree>
    <p:extLst>
      <p:ext uri="{BB962C8B-B14F-4D97-AF65-F5344CB8AC3E}">
        <p14:creationId xmlns:p14="http://schemas.microsoft.com/office/powerpoint/2010/main" val="65159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dirty="0" err="1" smtClean="0"/>
              <a:t>Aktivnosti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 smtClean="0"/>
              <a:t>Tipične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FF0000"/>
                </a:solidFill>
              </a:rPr>
              <a:t>aktivnosti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korisnika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vebu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su</a:t>
            </a:r>
            <a:r>
              <a:rPr lang="sr-Latn-RS" dirty="0" smtClean="0"/>
              <a:t>: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pregled</a:t>
            </a:r>
            <a:r>
              <a:rPr lang="en-US" dirty="0" smtClean="0"/>
              <a:t> </a:t>
            </a:r>
            <a:r>
              <a:rPr lang="en-US" dirty="0" err="1" smtClean="0"/>
              <a:t>informacija</a:t>
            </a:r>
            <a:endParaRPr lang="sr-Latn-RS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navigacija</a:t>
            </a:r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Tipični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zadaci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korisnika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vebu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: </a:t>
            </a:r>
            <a:endParaRPr lang="sr-Latn-RS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Pronalaženje</a:t>
            </a:r>
            <a:r>
              <a:rPr lang="en-US" dirty="0" smtClean="0"/>
              <a:t> </a:t>
            </a:r>
            <a:r>
              <a:rPr lang="en-US" dirty="0" err="1"/>
              <a:t>veb</a:t>
            </a:r>
            <a:r>
              <a:rPr lang="en-US" dirty="0"/>
              <a:t> </a:t>
            </a:r>
            <a:r>
              <a:rPr lang="en-US" dirty="0" err="1" smtClean="0"/>
              <a:t>lokacije</a:t>
            </a:r>
            <a:endParaRPr lang="sr-Latn-RS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Gledanje</a:t>
            </a:r>
            <a:r>
              <a:rPr lang="en-US" dirty="0" smtClean="0"/>
              <a:t> </a:t>
            </a:r>
            <a:r>
              <a:rPr lang="en-US" dirty="0"/>
              <a:t>i </a:t>
            </a:r>
            <a:r>
              <a:rPr lang="en-US" dirty="0" err="1"/>
              <a:t>čitanje</a:t>
            </a:r>
            <a:r>
              <a:rPr lang="en-US" dirty="0"/>
              <a:t> </a:t>
            </a:r>
            <a:r>
              <a:rPr lang="en-US" dirty="0" err="1" smtClean="0"/>
              <a:t>strana</a:t>
            </a:r>
            <a:endParaRPr lang="sr-Latn-RS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Unos</a:t>
            </a:r>
            <a:r>
              <a:rPr lang="en-US" dirty="0" smtClean="0"/>
              <a:t> </a:t>
            </a:r>
            <a:r>
              <a:rPr lang="en-US" dirty="0" err="1"/>
              <a:t>podataka</a:t>
            </a:r>
            <a:r>
              <a:rPr lang="en-US" dirty="0"/>
              <a:t> u </a:t>
            </a:r>
            <a:r>
              <a:rPr lang="en-US" dirty="0" err="1" smtClean="0"/>
              <a:t>formam</a:t>
            </a:r>
            <a:r>
              <a:rPr lang="sr-Latn-RS" dirty="0" smtClean="0"/>
              <a:t>a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Učestvovanje</a:t>
            </a:r>
            <a:r>
              <a:rPr lang="en-US" dirty="0" smtClean="0"/>
              <a:t> </a:t>
            </a:r>
            <a:r>
              <a:rPr lang="en-US" dirty="0"/>
              <a:t>u </a:t>
            </a:r>
            <a:r>
              <a:rPr lang="en-US" dirty="0" err="1" smtClean="0"/>
              <a:t>transakcijama</a:t>
            </a:r>
            <a:endParaRPr lang="sr-Latn-RS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Prevlačenje</a:t>
            </a:r>
            <a:r>
              <a:rPr lang="en-US" dirty="0" smtClean="0"/>
              <a:t> </a:t>
            </a:r>
            <a:r>
              <a:rPr lang="en-US" dirty="0"/>
              <a:t>i </a:t>
            </a:r>
            <a:r>
              <a:rPr lang="en-US" dirty="0" err="1"/>
              <a:t>snimanje</a:t>
            </a:r>
            <a:r>
              <a:rPr lang="en-US" dirty="0"/>
              <a:t> </a:t>
            </a:r>
            <a:r>
              <a:rPr lang="en-US" dirty="0" err="1" smtClean="0"/>
              <a:t>datoteka</a:t>
            </a:r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25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 smtClean="0"/>
              <a:t>P</a:t>
            </a:r>
            <a:r>
              <a:rPr lang="en-US" dirty="0" err="1" smtClean="0"/>
              <a:t>odaci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27754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 smtClean="0"/>
              <a:t>Jedna</a:t>
            </a:r>
            <a:r>
              <a:rPr lang="en-US" dirty="0" smtClean="0"/>
              <a:t> </a:t>
            </a:r>
            <a:r>
              <a:rPr lang="en-US" dirty="0"/>
              <a:t>od </a:t>
            </a:r>
            <a:r>
              <a:rPr lang="en-US" dirty="0" err="1"/>
              <a:t>tipičnih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karakteristika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podataka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objavljenih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vebu</a:t>
            </a:r>
            <a:r>
              <a:rPr lang="en-US" dirty="0"/>
              <a:t> je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oni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kreirani</a:t>
            </a:r>
            <a:r>
              <a:rPr lang="en-US" dirty="0">
                <a:solidFill>
                  <a:srgbClr val="FF0000"/>
                </a:solidFill>
              </a:rPr>
              <a:t> od </a:t>
            </a:r>
            <a:r>
              <a:rPr lang="en-US" dirty="0" err="1">
                <a:solidFill>
                  <a:srgbClr val="FF0000"/>
                </a:solidFill>
              </a:rPr>
              <a:t>strane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nepoznatih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lica</a:t>
            </a:r>
            <a:r>
              <a:rPr lang="en-US" dirty="0" smtClean="0"/>
              <a:t>.</a:t>
            </a:r>
            <a:endParaRPr lang="sr-Latn-RS" dirty="0" smtClean="0"/>
          </a:p>
          <a:p>
            <a:pPr marL="342900" indent="-342900">
              <a:buFont typeface="Courier New" pitchFamily="49" charset="0"/>
              <a:buChar char="o"/>
            </a:pPr>
            <a:endParaRPr lang="sr-Latn-R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Privatnost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podataka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vebu</a:t>
            </a:r>
            <a:r>
              <a:rPr lang="en-US" dirty="0" smtClean="0"/>
              <a:t> je </a:t>
            </a:r>
            <a:r>
              <a:rPr lang="en-US" dirty="0" err="1" smtClean="0"/>
              <a:t>krajnje</a:t>
            </a:r>
            <a:r>
              <a:rPr lang="en-US" dirty="0" smtClean="0"/>
              <a:t> </a:t>
            </a:r>
            <a:r>
              <a:rPr lang="en-US" dirty="0" err="1" smtClean="0"/>
              <a:t>ugrožena</a:t>
            </a:r>
            <a:r>
              <a:rPr lang="en-US" dirty="0" smtClean="0"/>
              <a:t>.</a:t>
            </a:r>
            <a:endParaRPr lang="sr-Latn-RS" dirty="0" smtClean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smtClean="0"/>
              <a:t> </a:t>
            </a:r>
            <a:r>
              <a:rPr lang="en-US" dirty="0" err="1"/>
              <a:t>Iako</a:t>
            </a:r>
            <a:r>
              <a:rPr lang="en-US" dirty="0"/>
              <a:t> </a:t>
            </a:r>
            <a:r>
              <a:rPr lang="en-US" dirty="0" err="1"/>
              <a:t>postoje</a:t>
            </a:r>
            <a:r>
              <a:rPr lang="en-US" dirty="0"/>
              <a:t> </a:t>
            </a:r>
            <a:r>
              <a:rPr lang="en-US" dirty="0" err="1"/>
              <a:t>različiti</a:t>
            </a:r>
            <a:r>
              <a:rPr lang="en-US" dirty="0"/>
              <a:t> </a:t>
            </a:r>
            <a:r>
              <a:rPr lang="en-US" dirty="0" err="1"/>
              <a:t>mehanizmi</a:t>
            </a:r>
            <a:r>
              <a:rPr lang="en-US" dirty="0"/>
              <a:t> </a:t>
            </a:r>
            <a:r>
              <a:rPr lang="en-US" dirty="0" err="1"/>
              <a:t>zaštite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, </a:t>
            </a:r>
            <a:r>
              <a:rPr lang="en-US" dirty="0" err="1"/>
              <a:t>svedoci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čestih</a:t>
            </a:r>
            <a:r>
              <a:rPr lang="en-US" dirty="0"/>
              <a:t> </a:t>
            </a:r>
            <a:r>
              <a:rPr lang="en-US" dirty="0" err="1"/>
              <a:t>povreda</a:t>
            </a:r>
            <a:r>
              <a:rPr lang="en-US" dirty="0"/>
              <a:t> </a:t>
            </a:r>
            <a:r>
              <a:rPr lang="en-US" dirty="0" err="1"/>
              <a:t>integriteta</a:t>
            </a:r>
            <a:r>
              <a:rPr lang="en-US" dirty="0"/>
              <a:t> </a:t>
            </a:r>
            <a:r>
              <a:rPr lang="en-US" dirty="0" err="1"/>
              <a:t>veb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i </a:t>
            </a:r>
            <a:r>
              <a:rPr lang="en-US" dirty="0" err="1"/>
              <a:t>krađe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endParaRPr lang="sr-Latn-RS" dirty="0" smtClean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razliku</a:t>
            </a:r>
            <a:r>
              <a:rPr lang="en-US" dirty="0"/>
              <a:t> od </a:t>
            </a:r>
            <a:r>
              <a:rPr lang="en-US" dirty="0" err="1"/>
              <a:t>veba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aplikacije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koriste</a:t>
            </a:r>
            <a:r>
              <a:rPr lang="en-US" dirty="0"/>
              <a:t> GUI </a:t>
            </a:r>
            <a:r>
              <a:rPr lang="en-US" dirty="0" err="1"/>
              <a:t>tipično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koriste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podatke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koje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kreirali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poznati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autori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to </a:t>
            </a:r>
            <a:r>
              <a:rPr lang="en-US" dirty="0" err="1"/>
              <a:t>pravo</a:t>
            </a:r>
            <a:r>
              <a:rPr lang="en-US" dirty="0"/>
              <a:t> </a:t>
            </a:r>
            <a:r>
              <a:rPr lang="en-US" dirty="0" err="1"/>
              <a:t>dobili</a:t>
            </a:r>
            <a:r>
              <a:rPr lang="en-US" dirty="0"/>
              <a:t> od </a:t>
            </a:r>
            <a:r>
              <a:rPr lang="en-US" dirty="0" err="1"/>
              <a:t>administratora</a:t>
            </a:r>
            <a:r>
              <a:rPr lang="en-US" dirty="0"/>
              <a:t> </a:t>
            </a:r>
            <a:r>
              <a:rPr lang="en-US" dirty="0" err="1"/>
              <a:t>aplikacije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79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Prezentacioni elementi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27754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Veb sistemi se sastoje od dve komponente: </a:t>
            </a:r>
            <a:endParaRPr lang="sr-Latn-R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sr-Latn-RS" dirty="0" smtClean="0">
                <a:latin typeface="Calibri" pitchFamily="34" charset="0"/>
              </a:rPr>
              <a:t>V</a:t>
            </a:r>
            <a:r>
              <a:rPr lang="vi-VN" dirty="0" smtClean="0">
                <a:latin typeface="Calibri" pitchFamily="34" charset="0"/>
              </a:rPr>
              <a:t>eb </a:t>
            </a:r>
            <a:r>
              <a:rPr lang="vi-VN" dirty="0">
                <a:latin typeface="Calibri" pitchFamily="34" charset="0"/>
              </a:rPr>
              <a:t>klijenta </a:t>
            </a:r>
            <a:r>
              <a:rPr lang="vi-VN" dirty="0" smtClean="0">
                <a:latin typeface="Calibri" pitchFamily="34" charset="0"/>
              </a:rPr>
              <a:t>(web </a:t>
            </a:r>
            <a:r>
              <a:rPr lang="vi-VN" dirty="0">
                <a:latin typeface="Calibri" pitchFamily="34" charset="0"/>
              </a:rPr>
              <a:t>browser</a:t>
            </a:r>
            <a:r>
              <a:rPr lang="vi-VN" dirty="0" smtClean="0">
                <a:latin typeface="Calibri" pitchFamily="34" charset="0"/>
              </a:rPr>
              <a:t>)</a:t>
            </a:r>
            <a:endParaRPr lang="sr-Latn-RS" dirty="0" smtClean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sr-Latn-RS" dirty="0" smtClean="0">
                <a:latin typeface="Calibri" pitchFamily="34" charset="0"/>
              </a:rPr>
              <a:t>V</a:t>
            </a:r>
            <a:r>
              <a:rPr lang="vi-VN" dirty="0" smtClean="0">
                <a:latin typeface="Calibri" pitchFamily="34" charset="0"/>
              </a:rPr>
              <a:t>eb </a:t>
            </a:r>
            <a:r>
              <a:rPr lang="vi-VN" dirty="0">
                <a:latin typeface="Calibri" pitchFamily="34" charset="0"/>
              </a:rPr>
              <a:t>strane. </a:t>
            </a:r>
          </a:p>
          <a:p>
            <a:pPr marL="342900" indent="-342900">
              <a:buFont typeface="Courier New" pitchFamily="49" charset="0"/>
              <a:buChar char="o"/>
            </a:pPr>
            <a:endParaRPr lang="sr-Latn-R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endParaRPr lang="sr-Latn-RS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W3C konzorcijum daje mnoge preporuke  koje treba da poboljšaju prezentaciju podataka prikazanih na stranici. </a:t>
            </a:r>
            <a:endParaRPr lang="sr-Latn-R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 smtClean="0">
                <a:latin typeface="Calibri" pitchFamily="34" charset="0"/>
              </a:rPr>
              <a:t>Između </a:t>
            </a:r>
            <a:r>
              <a:rPr lang="vi-VN" dirty="0">
                <a:latin typeface="Calibri" pitchFamily="34" charset="0"/>
              </a:rPr>
              <a:t>ostalog, W3C promoviše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upotrebu Cascading Style Sheets-ova </a:t>
            </a:r>
            <a:r>
              <a:rPr lang="vi-VN" dirty="0">
                <a:latin typeface="Calibri" pitchFamily="34" charset="0"/>
              </a:rPr>
              <a:t>(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CSS</a:t>
            </a:r>
            <a:r>
              <a:rPr lang="vi-VN" dirty="0">
                <a:latin typeface="Calibri" pitchFamily="34" charset="0"/>
              </a:rPr>
              <a:t>) kako bi se prezentacija na delovima veb sajta učinila konzistentnom.</a:t>
            </a:r>
          </a:p>
        </p:txBody>
      </p:sp>
      <p:pic>
        <p:nvPicPr>
          <p:cNvPr id="4" name="Picture 2" descr="The most popular mobile browsers - mobiForge">
            <a:extLst>
              <a:ext uri="{FF2B5EF4-FFF2-40B4-BE49-F238E27FC236}">
                <a16:creationId xmlns:a16="http://schemas.microsoft.com/office/drawing/2014/main" xmlns="" id="{7DA7AB52-AF8E-45A5-AA09-DCC719061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35" y="1136606"/>
            <a:ext cx="5094280" cy="253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3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Navigacija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27754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Za pristup veb stranama se koriste različiti mehanizmi navigacije.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Ovde treba razlikovati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navigaciju u veb čitaču </a:t>
            </a:r>
            <a:r>
              <a:rPr lang="vi-VN" dirty="0">
                <a:latin typeface="Calibri" pitchFamily="34" charset="0"/>
              </a:rPr>
              <a:t>i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navigaciju na veb strani</a:t>
            </a:r>
            <a:r>
              <a:rPr lang="vi-VN" dirty="0">
                <a:latin typeface="Calibri" pitchFamily="34" charset="0"/>
              </a:rPr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 Ona može da se izvede: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>
                <a:latin typeface="Calibri" pitchFamily="34" charset="0"/>
              </a:rPr>
              <a:t>Ukucavanjem URL-a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>
                <a:latin typeface="Calibri" pitchFamily="34" charset="0"/>
              </a:rPr>
              <a:t>Korišćenjem Favorites adresa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>
                <a:latin typeface="Calibri" pitchFamily="34" charset="0"/>
              </a:rPr>
              <a:t>Korišćenjem Bookmarks adresa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>
                <a:latin typeface="Calibri" pitchFamily="34" charset="0"/>
              </a:rPr>
              <a:t>Korišćenjem History adresa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>
                <a:latin typeface="Calibri" pitchFamily="34" charset="0"/>
              </a:rPr>
              <a:t>Korišćenjem dugmadi Back i Forward</a:t>
            </a:r>
          </a:p>
        </p:txBody>
      </p:sp>
      <p:pic>
        <p:nvPicPr>
          <p:cNvPr id="7" name="Picture 2" descr="How to Navigate Forward and Backward in Edge Computer?">
            <a:extLst>
              <a:ext uri="{FF2B5EF4-FFF2-40B4-BE49-F238E27FC236}">
                <a16:creationId xmlns:a16="http://schemas.microsoft.com/office/drawing/2014/main" xmlns="" id="{B929B823-8834-42C2-B0B4-F42B8FD2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32" y="2344398"/>
            <a:ext cx="5012268" cy="353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57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Navigacija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27754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 Nakon pristupa nekom veb sajtu korisnik unutar sajta koristi uglavnom </a:t>
            </a:r>
            <a:r>
              <a:rPr lang="vi-VN" dirty="0" smtClean="0">
                <a:latin typeface="Calibri" pitchFamily="34" charset="0"/>
              </a:rPr>
              <a:t>navigacioni</a:t>
            </a:r>
            <a:r>
              <a:rPr lang="sr-Latn-RS" dirty="0" smtClean="0">
                <a:latin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</a:rPr>
              <a:t>mehanizam </a:t>
            </a:r>
            <a:r>
              <a:rPr lang="vi-VN" dirty="0">
                <a:latin typeface="Calibri" pitchFamily="34" charset="0"/>
              </a:rPr>
              <a:t>koji nudi sajt: </a:t>
            </a: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</a:rPr>
              <a:t>Horizontalni </a:t>
            </a:r>
            <a:r>
              <a:rPr lang="vi-VN" dirty="0">
                <a:latin typeface="Calibri" pitchFamily="34" charset="0"/>
              </a:rPr>
              <a:t>meniji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</a:rPr>
              <a:t>Meni </a:t>
            </a:r>
            <a:r>
              <a:rPr lang="vi-VN" dirty="0">
                <a:latin typeface="Calibri" pitchFamily="34" charset="0"/>
              </a:rPr>
              <a:t>sa jezičcima (Tab meni)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</a:rPr>
              <a:t>Bočni</a:t>
            </a:r>
            <a:r>
              <a:rPr lang="vi-VN" dirty="0">
                <a:latin typeface="Calibri" pitchFamily="34" charset="0"/>
              </a:rPr>
              <a:t>, vertikalni meniji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</a:rPr>
              <a:t>Naslagani </a:t>
            </a:r>
            <a:r>
              <a:rPr lang="vi-VN" dirty="0">
                <a:latin typeface="Calibri" pitchFamily="34" charset="0"/>
              </a:rPr>
              <a:t>meniji (stacked menu)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</a:rPr>
              <a:t>Mape </a:t>
            </a:r>
            <a:r>
              <a:rPr lang="vi-VN" dirty="0">
                <a:latin typeface="Calibri" pitchFamily="34" charset="0"/>
              </a:rPr>
              <a:t>sajtova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</a:rPr>
              <a:t>Indeks </a:t>
            </a:r>
            <a:r>
              <a:rPr lang="vi-VN" dirty="0">
                <a:latin typeface="Calibri" pitchFamily="34" charset="0"/>
              </a:rPr>
              <a:t>sajtova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</a:rPr>
              <a:t>Hipertekst</a:t>
            </a:r>
            <a:endParaRPr lang="vi-VN" dirty="0">
              <a:latin typeface="Calibri" pitchFamily="34" charset="0"/>
            </a:endParaRPr>
          </a:p>
          <a:p>
            <a:pPr marL="1028700" lvl="1" indent="-342900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</a:rPr>
              <a:t>Ikone </a:t>
            </a:r>
            <a:r>
              <a:rPr lang="vi-VN" dirty="0">
                <a:latin typeface="Calibri" pitchFamily="34" charset="0"/>
              </a:rPr>
              <a:t>sa hiperlinkom</a:t>
            </a:r>
          </a:p>
        </p:txBody>
      </p:sp>
      <p:pic>
        <p:nvPicPr>
          <p:cNvPr id="8" name="Picture 2" descr="The 21 Best Free Website Builders of 2021: Their Pros &amp; Cons">
            <a:extLst>
              <a:ext uri="{FF2B5EF4-FFF2-40B4-BE49-F238E27FC236}">
                <a16:creationId xmlns:a16="http://schemas.microsoft.com/office/drawing/2014/main" xmlns="" id="{41F4AE4B-118D-4216-8C63-3BE6E3B5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79" y="2327508"/>
            <a:ext cx="5855021" cy="300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28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Horizontalni meni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96" y="1312598"/>
            <a:ext cx="5649208" cy="444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Vertikalni meni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742" r="-943"/>
          <a:stretch/>
        </p:blipFill>
        <p:spPr>
          <a:xfrm>
            <a:off x="1828800" y="1613958"/>
            <a:ext cx="8534401" cy="3859742"/>
          </a:xfrm>
        </p:spPr>
      </p:pic>
    </p:spTree>
    <p:extLst>
      <p:ext uri="{BB962C8B-B14F-4D97-AF65-F5344CB8AC3E}">
        <p14:creationId xmlns:p14="http://schemas.microsoft.com/office/powerpoint/2010/main" val="379789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Mapa i index sajta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069" y="1286934"/>
            <a:ext cx="5475862" cy="457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Mapa i index sajta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171" r="-40171"/>
          <a:stretch>
            <a:fillRect/>
          </a:stretch>
        </p:blipFill>
        <p:spPr>
          <a:xfrm>
            <a:off x="822898" y="1296489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58875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Okruženje interfejsa čovek – računar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/>
              <a:t>Pod </a:t>
            </a:r>
            <a:r>
              <a:rPr lang="en-US" dirty="0" err="1">
                <a:solidFill>
                  <a:srgbClr val="FF0000"/>
                </a:solidFill>
              </a:rPr>
              <a:t>okruženjem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interfejsa</a:t>
            </a:r>
            <a:r>
              <a:rPr lang="en-US" dirty="0"/>
              <a:t> </a:t>
            </a:r>
            <a:r>
              <a:rPr lang="en-US" dirty="0" err="1"/>
              <a:t>čovek</a:t>
            </a:r>
            <a:r>
              <a:rPr lang="en-US" dirty="0"/>
              <a:t> – </a:t>
            </a:r>
            <a:r>
              <a:rPr lang="en-US" dirty="0" err="1"/>
              <a:t>računar</a:t>
            </a:r>
            <a:r>
              <a:rPr lang="en-US" dirty="0"/>
              <a:t> se </a:t>
            </a:r>
            <a:r>
              <a:rPr lang="en-US" dirty="0" err="1"/>
              <a:t>podrazumevaju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svi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aspekti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okruženja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koji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utiču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projektovanje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 </a:t>
            </a:r>
            <a:r>
              <a:rPr lang="en-US" dirty="0">
                <a:solidFill>
                  <a:srgbClr val="FF0000"/>
                </a:solidFill>
              </a:rPr>
              <a:t>rad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/>
              <a:t>U </a:t>
            </a:r>
            <a:r>
              <a:rPr lang="en-US" dirty="0" err="1"/>
              <a:t>ove</a:t>
            </a:r>
            <a:r>
              <a:rPr lang="en-US" dirty="0"/>
              <a:t> </a:t>
            </a:r>
            <a:r>
              <a:rPr lang="en-US" dirty="0" err="1"/>
              <a:t>aspekte</a:t>
            </a:r>
            <a:r>
              <a:rPr lang="en-US" dirty="0"/>
              <a:t> </a:t>
            </a:r>
            <a:r>
              <a:rPr lang="en-US" dirty="0" err="1"/>
              <a:t>spadaju</a:t>
            </a:r>
            <a:r>
              <a:rPr lang="en-US" dirty="0"/>
              <a:t>:</a:t>
            </a:r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>
                <a:solidFill>
                  <a:srgbClr val="FF0000"/>
                </a:solidFill>
              </a:rPr>
              <a:t>Radno</a:t>
            </a:r>
            <a:r>
              <a:rPr lang="en-US" dirty="0"/>
              <a:t> </a:t>
            </a:r>
            <a:r>
              <a:rPr lang="en-US" dirty="0" err="1"/>
              <a:t>okruženje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>
                <a:solidFill>
                  <a:srgbClr val="FF0000"/>
                </a:solidFill>
              </a:rPr>
              <a:t>Hardversko</a:t>
            </a:r>
            <a:r>
              <a:rPr lang="en-US" dirty="0"/>
              <a:t> </a:t>
            </a:r>
            <a:r>
              <a:rPr lang="en-US" dirty="0" err="1"/>
              <a:t>okruženje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>
                <a:solidFill>
                  <a:srgbClr val="FF0000"/>
                </a:solidFill>
              </a:rPr>
              <a:t>Softversko</a:t>
            </a:r>
            <a:r>
              <a:rPr lang="en-US" dirty="0"/>
              <a:t> </a:t>
            </a:r>
            <a:r>
              <a:rPr lang="en-US" dirty="0" err="1"/>
              <a:t>okruženje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Naslagani meni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" r="370"/>
          <a:stretch/>
        </p:blipFill>
        <p:spPr>
          <a:xfrm>
            <a:off x="8272327" y="1321046"/>
            <a:ext cx="2459863" cy="440250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70" y="1422650"/>
            <a:ext cx="6863250" cy="418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1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Kontinualni prostor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27754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sr-Latn-RS" dirty="0" smtClean="0">
                <a:latin typeface="Calibri" pitchFamily="34" charset="0"/>
              </a:rPr>
              <a:t>P</a:t>
            </a:r>
            <a:r>
              <a:rPr lang="vi-VN" dirty="0" smtClean="0">
                <a:latin typeface="Calibri" pitchFamily="34" charset="0"/>
              </a:rPr>
              <a:t>ostoji </a:t>
            </a:r>
            <a:r>
              <a:rPr lang="vi-VN" dirty="0">
                <a:latin typeface="Calibri" pitchFamily="34" charset="0"/>
              </a:rPr>
              <a:t>više metoda za realizaciju navigacije na </a:t>
            </a:r>
            <a:r>
              <a:rPr lang="vi-VN" dirty="0" smtClean="0">
                <a:latin typeface="Calibri" pitchFamily="34" charset="0"/>
              </a:rPr>
              <a:t>veb</a:t>
            </a:r>
            <a:r>
              <a:rPr lang="sr-Latn-RS" dirty="0" smtClean="0">
                <a:latin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</a:rPr>
              <a:t>sajtu</a:t>
            </a:r>
            <a:r>
              <a:rPr lang="vi-VN" dirty="0">
                <a:latin typeface="Calibri" pitchFamily="34" charset="0"/>
              </a:rPr>
              <a:t>. </a:t>
            </a:r>
            <a:endParaRPr lang="sr-Latn-R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 smtClean="0">
                <a:latin typeface="Calibri" pitchFamily="34" charset="0"/>
              </a:rPr>
              <a:t>I </a:t>
            </a:r>
            <a:r>
              <a:rPr lang="vi-VN" dirty="0">
                <a:latin typeface="Calibri" pitchFamily="34" charset="0"/>
              </a:rPr>
              <a:t>pored toga, jedan od osnovnih problema korisnika i dalje </a:t>
            </a:r>
            <a:r>
              <a:rPr lang="vi-VN" dirty="0" smtClean="0">
                <a:latin typeface="Calibri" pitchFamily="34" charset="0"/>
              </a:rPr>
              <a:t>je</a:t>
            </a:r>
            <a:r>
              <a:rPr lang="sr-Latn-RS" dirty="0" smtClean="0">
                <a:latin typeface="Calibri" pitchFamily="34" charset="0"/>
              </a:rPr>
              <a:t> 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osećaj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izgubljenosti</a:t>
            </a:r>
            <a:r>
              <a:rPr lang="vi-VN" dirty="0">
                <a:latin typeface="Calibri" pitchFamily="34" charset="0"/>
              </a:rPr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 Uspostavljanje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osećaja kontinualnog prostora </a:t>
            </a:r>
            <a:r>
              <a:rPr lang="vi-VN" dirty="0">
                <a:latin typeface="Calibri" pitchFamily="34" charset="0"/>
              </a:rPr>
              <a:t>je krucijalni aspekt projektovanja </a:t>
            </a:r>
            <a:r>
              <a:rPr lang="vi-VN" dirty="0" smtClean="0">
                <a:latin typeface="Calibri" pitchFamily="34" charset="0"/>
              </a:rPr>
              <a:t>sajta</a:t>
            </a:r>
            <a:endParaRPr lang="sr-Latn-R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endParaRPr lang="sr-Latn-RS" dirty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pl-PL" dirty="0">
                <a:solidFill>
                  <a:srgbClr val="FF0000"/>
                </a:solidFill>
              </a:rPr>
              <a:t>Vreme odziva sistema </a:t>
            </a:r>
            <a:r>
              <a:rPr lang="pl-PL" dirty="0"/>
              <a:t>na </a:t>
            </a:r>
            <a:r>
              <a:rPr lang="pl-PL" dirty="0" smtClean="0"/>
              <a:t>neku </a:t>
            </a:r>
            <a:r>
              <a:rPr lang="pl-PL" dirty="0"/>
              <a:t>komandu zadatu na vebu je nedefinisano. </a:t>
            </a:r>
            <a:endParaRPr lang="sr-Latn-R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>
                <a:solidFill>
                  <a:srgbClr val="FF0000"/>
                </a:solidFill>
              </a:rPr>
              <a:t>Vizuelni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veb</a:t>
            </a:r>
            <a:r>
              <a:rPr lang="en-US" dirty="0"/>
              <a:t> </a:t>
            </a:r>
            <a:r>
              <a:rPr lang="en-US" dirty="0" err="1"/>
              <a:t>sajtova</a:t>
            </a:r>
            <a:r>
              <a:rPr lang="en-US" dirty="0"/>
              <a:t> je </a:t>
            </a:r>
            <a:r>
              <a:rPr lang="en-US" dirty="0" err="1"/>
              <a:t>neograničen</a:t>
            </a:r>
            <a:r>
              <a:rPr lang="en-US" dirty="0"/>
              <a:t>.</a:t>
            </a:r>
            <a:endParaRPr lang="vi-VN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2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3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>
                <a:solidFill>
                  <a:srgbClr val="A70431"/>
                </a:solidFill>
              </a:rPr>
              <a:t>Interaktivni dizajn - heuristike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8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Heuristike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36133"/>
            <a:ext cx="10515600" cy="4673600"/>
          </a:xfrm>
        </p:spPr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sr-Latn-RS" dirty="0" smtClean="0">
                <a:solidFill>
                  <a:srgbClr val="FF0000"/>
                </a:solidFill>
              </a:rPr>
              <a:t>Heuristike</a:t>
            </a:r>
            <a:r>
              <a:rPr lang="sr-Latn-RS" dirty="0" smtClean="0"/>
              <a:t> </a:t>
            </a:r>
            <a:r>
              <a:rPr lang="en-US" dirty="0" smtClean="0"/>
              <a:t>se </a:t>
            </a:r>
            <a:r>
              <a:rPr lang="en-US" dirty="0" err="1"/>
              <a:t>odnose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dizajn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korisničkog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iskustva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u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interakcije</a:t>
            </a:r>
            <a:r>
              <a:rPr lang="en-US" dirty="0"/>
              <a:t> </a:t>
            </a:r>
            <a:r>
              <a:rPr lang="en-US" dirty="0" err="1"/>
              <a:t>čovek-mašina</a:t>
            </a:r>
            <a:r>
              <a:rPr lang="en-US" dirty="0"/>
              <a:t> (human-computer interaction) i </a:t>
            </a:r>
            <a:r>
              <a:rPr lang="en-US" dirty="0" err="1"/>
              <a:t>ergonomiji</a:t>
            </a:r>
            <a:r>
              <a:rPr lang="en-US" dirty="0" smtClean="0"/>
              <a:t>.</a:t>
            </a:r>
            <a:endParaRPr lang="sr-Latn-RS" dirty="0" smtClean="0"/>
          </a:p>
          <a:p>
            <a:pPr marL="457200" indent="-457200">
              <a:buFont typeface="Courier New" pitchFamily="49" charset="0"/>
              <a:buChar char="o"/>
            </a:pPr>
            <a:endParaRPr lang="sr-Latn-RS" dirty="0" smtClean="0"/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err="1" smtClean="0"/>
              <a:t>Vidljivost</a:t>
            </a:r>
            <a:r>
              <a:rPr lang="en-US" dirty="0" smtClean="0"/>
              <a:t> </a:t>
            </a:r>
            <a:r>
              <a:rPr lang="en-US" dirty="0" err="1" smtClean="0"/>
              <a:t>statusa</a:t>
            </a:r>
            <a:r>
              <a:rPr lang="en-US" dirty="0" smtClean="0"/>
              <a:t> </a:t>
            </a:r>
            <a:r>
              <a:rPr lang="en-US" dirty="0" err="1" smtClean="0"/>
              <a:t>sistema</a:t>
            </a:r>
            <a:endParaRPr lang="en-US" dirty="0" smtClean="0"/>
          </a:p>
          <a:p>
            <a:pPr marL="1143000" lvl="1" indent="-45720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dirty="0" err="1" smtClean="0"/>
              <a:t>Podudaranje</a:t>
            </a:r>
            <a:r>
              <a:rPr lang="en-US" dirty="0" smtClean="0"/>
              <a:t> </a:t>
            </a:r>
            <a:r>
              <a:rPr lang="en-US" dirty="0" err="1"/>
              <a:t>sistemskog</a:t>
            </a:r>
            <a:r>
              <a:rPr lang="en-US" dirty="0"/>
              <a:t> i </a:t>
            </a:r>
            <a:r>
              <a:rPr lang="en-US" dirty="0" err="1"/>
              <a:t>realnog</a:t>
            </a:r>
            <a:r>
              <a:rPr lang="en-US" dirty="0"/>
              <a:t> </a:t>
            </a:r>
            <a:r>
              <a:rPr lang="en-US" dirty="0" err="1"/>
              <a:t>okruženja</a:t>
            </a:r>
            <a:endParaRPr lang="en-US" dirty="0"/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 smtClean="0"/>
              <a:t>Kontrola</a:t>
            </a:r>
            <a:r>
              <a:rPr lang="en-US" dirty="0" smtClean="0"/>
              <a:t> </a:t>
            </a:r>
            <a:r>
              <a:rPr lang="en-US" dirty="0"/>
              <a:t>i </a:t>
            </a:r>
            <a:r>
              <a:rPr lang="en-US" dirty="0" err="1"/>
              <a:t>sloboda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(</a:t>
            </a:r>
            <a:r>
              <a:rPr lang="en-US" dirty="0" err="1"/>
              <a:t>navigacija</a:t>
            </a:r>
            <a:r>
              <a:rPr lang="en-US" dirty="0"/>
              <a:t>)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 smtClean="0"/>
              <a:t>Konzistentnost</a:t>
            </a:r>
            <a:r>
              <a:rPr lang="en-US" dirty="0" smtClean="0"/>
              <a:t> </a:t>
            </a:r>
            <a:r>
              <a:rPr lang="en-US" dirty="0"/>
              <a:t>i standard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 smtClean="0"/>
              <a:t>Sprečavanje</a:t>
            </a:r>
            <a:r>
              <a:rPr lang="en-US" dirty="0" smtClean="0"/>
              <a:t> </a:t>
            </a:r>
            <a:r>
              <a:rPr lang="en-US" dirty="0" err="1"/>
              <a:t>grešaka</a:t>
            </a:r>
            <a:endParaRPr lang="en-US" dirty="0"/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 smtClean="0"/>
              <a:t>Prepoznavanje</a:t>
            </a:r>
            <a:r>
              <a:rPr lang="en-US" dirty="0" smtClean="0"/>
              <a:t> </a:t>
            </a:r>
            <a:r>
              <a:rPr lang="en-US" dirty="0"/>
              <a:t>a ne </a:t>
            </a:r>
            <a:r>
              <a:rPr lang="en-US" dirty="0" err="1"/>
              <a:t>prisećanje</a:t>
            </a:r>
            <a:endParaRPr lang="en-US" dirty="0"/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 smtClean="0"/>
              <a:t>Fleksibilnost</a:t>
            </a:r>
            <a:r>
              <a:rPr lang="en-US" dirty="0" smtClean="0"/>
              <a:t> </a:t>
            </a:r>
            <a:r>
              <a:rPr lang="en-US" dirty="0"/>
              <a:t>i </a:t>
            </a:r>
            <a:r>
              <a:rPr lang="en-US" dirty="0" err="1"/>
              <a:t>efikasnost</a:t>
            </a:r>
            <a:r>
              <a:rPr lang="en-US" dirty="0"/>
              <a:t> </a:t>
            </a:r>
            <a:r>
              <a:rPr lang="en-US" dirty="0" err="1"/>
              <a:t>korišćenja</a:t>
            </a:r>
            <a:endParaRPr lang="en-US" dirty="0"/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 smtClean="0"/>
              <a:t>Estetika</a:t>
            </a:r>
            <a:r>
              <a:rPr lang="en-US" dirty="0" smtClean="0"/>
              <a:t> </a:t>
            </a:r>
            <a:r>
              <a:rPr lang="en-US" dirty="0"/>
              <a:t>i </a:t>
            </a:r>
            <a:r>
              <a:rPr lang="en-US" dirty="0" err="1"/>
              <a:t>minimalistički</a:t>
            </a:r>
            <a:r>
              <a:rPr lang="en-US" dirty="0"/>
              <a:t> </a:t>
            </a:r>
            <a:r>
              <a:rPr lang="en-US" dirty="0" err="1"/>
              <a:t>dizajn</a:t>
            </a:r>
            <a:endParaRPr lang="en-US" dirty="0"/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 smtClean="0"/>
              <a:t>Pomozite</a:t>
            </a:r>
            <a:r>
              <a:rPr lang="en-US" dirty="0" smtClean="0"/>
              <a:t> </a:t>
            </a:r>
            <a:r>
              <a:rPr lang="en-US" dirty="0" err="1"/>
              <a:t>korisnicima</a:t>
            </a:r>
            <a:r>
              <a:rPr lang="en-US" dirty="0"/>
              <a:t> da </a:t>
            </a:r>
            <a:r>
              <a:rPr lang="en-US" dirty="0" err="1"/>
              <a:t>prepoznaju</a:t>
            </a:r>
            <a:r>
              <a:rPr lang="en-US" dirty="0"/>
              <a:t>, </a:t>
            </a:r>
            <a:r>
              <a:rPr lang="en-US" dirty="0" err="1"/>
              <a:t>utvrde</a:t>
            </a:r>
            <a:r>
              <a:rPr lang="en-US" dirty="0"/>
              <a:t> i </a:t>
            </a:r>
            <a:r>
              <a:rPr lang="en-US" dirty="0" err="1"/>
              <a:t>oporave</a:t>
            </a:r>
            <a:r>
              <a:rPr lang="en-US" dirty="0"/>
              <a:t> se od </a:t>
            </a:r>
            <a:r>
              <a:rPr lang="en-US" dirty="0" err="1"/>
              <a:t>pogrešaka</a:t>
            </a:r>
            <a:endParaRPr lang="en-US" dirty="0"/>
          </a:p>
          <a:p>
            <a:pPr marL="1143000" lvl="1" indent="-4572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 smtClean="0"/>
              <a:t>Pomoćna</a:t>
            </a:r>
            <a:r>
              <a:rPr lang="en-US" dirty="0" smtClean="0"/>
              <a:t> </a:t>
            </a:r>
            <a:r>
              <a:rPr lang="en-US" dirty="0" err="1"/>
              <a:t>dokumentacija</a:t>
            </a:r>
            <a:r>
              <a:rPr lang="en-US" dirty="0"/>
              <a:t> –help</a:t>
            </a:r>
          </a:p>
        </p:txBody>
      </p:sp>
    </p:spTree>
    <p:extLst>
      <p:ext uri="{BB962C8B-B14F-4D97-AF65-F5344CB8AC3E}">
        <p14:creationId xmlns:p14="http://schemas.microsoft.com/office/powerpoint/2010/main" val="231130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Vidljivost statusa sistema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36133"/>
            <a:ext cx="10515600" cy="4673600"/>
          </a:xfrm>
        </p:spPr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/>
              <a:t>Sistem</a:t>
            </a:r>
            <a:r>
              <a:rPr lang="en-US" dirty="0"/>
              <a:t> bi </a:t>
            </a:r>
            <a:r>
              <a:rPr lang="en-US" dirty="0" err="1"/>
              <a:t>uvek</a:t>
            </a:r>
            <a:r>
              <a:rPr lang="en-US" dirty="0"/>
              <a:t> </a:t>
            </a:r>
            <a:r>
              <a:rPr lang="en-US" dirty="0" err="1"/>
              <a:t>trebalo</a:t>
            </a:r>
            <a:r>
              <a:rPr lang="en-US" dirty="0"/>
              <a:t> da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obaveštava</a:t>
            </a:r>
            <a:r>
              <a:rPr lang="en-US" dirty="0">
                <a:solidFill>
                  <a:srgbClr val="FF0000"/>
                </a:solidFill>
              </a:rPr>
              <a:t> o </a:t>
            </a:r>
            <a:r>
              <a:rPr lang="en-US" dirty="0" err="1">
                <a:solidFill>
                  <a:srgbClr val="FF0000"/>
                </a:solidFill>
              </a:rPr>
              <a:t>trenutnom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dešavanju</a:t>
            </a:r>
            <a:r>
              <a:rPr lang="en-US" dirty="0"/>
              <a:t>,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prikladan</a:t>
            </a:r>
            <a:r>
              <a:rPr lang="en-US" dirty="0"/>
              <a:t> </a:t>
            </a:r>
            <a:r>
              <a:rPr lang="en-US" dirty="0" err="1"/>
              <a:t>odgovor</a:t>
            </a:r>
            <a:r>
              <a:rPr lang="en-US" dirty="0"/>
              <a:t> u </a:t>
            </a:r>
            <a:r>
              <a:rPr lang="en-US" dirty="0" err="1"/>
              <a:t>okviru</a:t>
            </a:r>
            <a:r>
              <a:rPr lang="en-US" dirty="0"/>
              <a:t> </a:t>
            </a:r>
            <a:r>
              <a:rPr lang="en-US" dirty="0" err="1"/>
              <a:t>razumnog</a:t>
            </a:r>
            <a:r>
              <a:rPr lang="en-US" dirty="0"/>
              <a:t> </a:t>
            </a:r>
            <a:r>
              <a:rPr lang="en-US" dirty="0" err="1"/>
              <a:t>vremenskog</a:t>
            </a:r>
            <a:r>
              <a:rPr lang="en-US" dirty="0"/>
              <a:t> </a:t>
            </a:r>
            <a:r>
              <a:rPr lang="en-US" dirty="0" err="1"/>
              <a:t>okvira</a:t>
            </a:r>
            <a:r>
              <a:rPr lang="en-US" dirty="0"/>
              <a:t>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t="-19182" b="-19182"/>
          <a:stretch>
            <a:fillRect/>
          </a:stretch>
        </p:blipFill>
        <p:spPr>
          <a:xfrm>
            <a:off x="3477012" y="2400212"/>
            <a:ext cx="4605290" cy="1905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871" y="1955801"/>
            <a:ext cx="2630311" cy="3945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56" y="4594439"/>
            <a:ext cx="4292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 smtClean="0"/>
              <a:t>Notifikacija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36133"/>
            <a:ext cx="10515600" cy="4673600"/>
          </a:xfrm>
        </p:spPr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/>
              <a:t>Kao </a:t>
            </a:r>
            <a:r>
              <a:rPr lang="en-US" dirty="0" err="1"/>
              <a:t>odgovor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akciju</a:t>
            </a:r>
            <a:r>
              <a:rPr lang="en-US" dirty="0"/>
              <a:t> se </a:t>
            </a:r>
            <a:r>
              <a:rPr lang="en-US" dirty="0" err="1"/>
              <a:t>dobija</a:t>
            </a:r>
            <a:r>
              <a:rPr lang="en-US" dirty="0"/>
              <a:t> </a:t>
            </a:r>
            <a:r>
              <a:rPr lang="en-US" dirty="0" err="1"/>
              <a:t>poruka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fidbekom</a:t>
            </a:r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2"/>
          <a:srcRect t="-13661" b="-13661"/>
          <a:stretch>
            <a:fillRect/>
          </a:stretch>
        </p:blipFill>
        <p:spPr>
          <a:xfrm>
            <a:off x="2827481" y="1785189"/>
            <a:ext cx="5879451" cy="24329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425" y="4202972"/>
            <a:ext cx="6012320" cy="16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7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v-SE" dirty="0"/>
              <a:t>Kontrola i sloboda korisnika (navigacija)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36133"/>
            <a:ext cx="7916333" cy="4673600"/>
          </a:xfrm>
        </p:spPr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>
                <a:solidFill>
                  <a:srgbClr val="FF0000"/>
                </a:solidFill>
              </a:rPr>
              <a:t>Korisnici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često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pogreše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u </a:t>
            </a:r>
            <a:r>
              <a:rPr lang="en-US" dirty="0" err="1"/>
              <a:t>upotrebi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i </a:t>
            </a:r>
            <a:r>
              <a:rPr lang="en-US" dirty="0" err="1"/>
              <a:t>stoga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je </a:t>
            </a:r>
            <a:r>
              <a:rPr lang="en-US" dirty="0" err="1"/>
              <a:t>potreban</a:t>
            </a:r>
            <a:r>
              <a:rPr lang="en-US" dirty="0"/>
              <a:t> </a:t>
            </a:r>
            <a:r>
              <a:rPr lang="en-US" dirty="0" err="1" smtClean="0"/>
              <a:t>jasno</a:t>
            </a:r>
            <a:r>
              <a:rPr lang="sr-Latn-RS" dirty="0" smtClean="0"/>
              <a:t> </a:t>
            </a:r>
            <a:r>
              <a:rPr lang="en-US" dirty="0" err="1" smtClean="0"/>
              <a:t>označen</a:t>
            </a:r>
            <a:r>
              <a:rPr lang="en-US" dirty="0" smtClean="0"/>
              <a:t> </a:t>
            </a:r>
            <a:r>
              <a:rPr lang="en-US" dirty="0"/>
              <a:t>"</a:t>
            </a:r>
            <a:r>
              <a:rPr lang="en-US" dirty="0" err="1"/>
              <a:t>izlaz</a:t>
            </a:r>
            <a:r>
              <a:rPr lang="en-US" dirty="0"/>
              <a:t>" da bi </a:t>
            </a:r>
            <a:r>
              <a:rPr lang="en-US" dirty="0" err="1"/>
              <a:t>napustili</a:t>
            </a:r>
            <a:r>
              <a:rPr lang="en-US" dirty="0"/>
              <a:t> </a:t>
            </a:r>
            <a:r>
              <a:rPr lang="en-US" dirty="0" err="1"/>
              <a:t>neželjeno</a:t>
            </a:r>
            <a:r>
              <a:rPr lang="en-US" dirty="0"/>
              <a:t> </a:t>
            </a:r>
            <a:r>
              <a:rPr lang="en-US" dirty="0" err="1"/>
              <a:t>stanje</a:t>
            </a:r>
            <a:r>
              <a:rPr lang="en-US" dirty="0"/>
              <a:t> </a:t>
            </a:r>
            <a:r>
              <a:rPr lang="en-US" dirty="0" err="1"/>
              <a:t>bez</a:t>
            </a:r>
            <a:r>
              <a:rPr lang="en-US" dirty="0"/>
              <a:t> </a:t>
            </a:r>
            <a:r>
              <a:rPr lang="en-US" dirty="0" err="1"/>
              <a:t>prolaska</a:t>
            </a:r>
            <a:r>
              <a:rPr lang="en-US" dirty="0"/>
              <a:t> </a:t>
            </a:r>
            <a:r>
              <a:rPr lang="en-US" dirty="0" err="1" smtClean="0"/>
              <a:t>kroz</a:t>
            </a:r>
            <a:r>
              <a:rPr lang="sr-Latn-RS" dirty="0" smtClean="0"/>
              <a:t> </a:t>
            </a:r>
            <a:r>
              <a:rPr lang="en-US" dirty="0" err="1" smtClean="0"/>
              <a:t>dugačak</a:t>
            </a:r>
            <a:r>
              <a:rPr lang="en-US" dirty="0" smtClean="0"/>
              <a:t> </a:t>
            </a:r>
            <a:r>
              <a:rPr lang="en-US" dirty="0"/>
              <a:t>put do </a:t>
            </a:r>
            <a:r>
              <a:rPr lang="en-US" dirty="0" err="1"/>
              <a:t>izlaza</a:t>
            </a:r>
            <a:r>
              <a:rPr lang="en-US" dirty="0" smtClean="0"/>
              <a:t>.</a:t>
            </a:r>
            <a:endParaRPr lang="sr-Latn-RS" dirty="0" smtClean="0"/>
          </a:p>
          <a:p>
            <a:pPr marL="457200" indent="-457200">
              <a:buFont typeface="Courier New" pitchFamily="49" charset="0"/>
              <a:buChar char="o"/>
            </a:pPr>
            <a:endParaRPr lang="sr-Latn-RS" dirty="0" smtClean="0"/>
          </a:p>
          <a:p>
            <a:pPr marL="457200" indent="-457200">
              <a:buFont typeface="Courier New" pitchFamily="49" charset="0"/>
              <a:buChar char="o"/>
            </a:pPr>
            <a:r>
              <a:rPr lang="it-IT" dirty="0"/>
              <a:t>Uvek stavite na jasno </a:t>
            </a:r>
            <a:r>
              <a:rPr lang="it-IT" dirty="0" smtClean="0"/>
              <a:t>mesto</a:t>
            </a:r>
            <a:r>
              <a:rPr lang="sr-Latn-RS" dirty="0"/>
              <a:t> </a:t>
            </a:r>
            <a:r>
              <a:rPr lang="sr-Latn-RS" dirty="0" smtClean="0"/>
              <a:t>dugmad:</a:t>
            </a:r>
            <a:endParaRPr lang="it-IT" dirty="0"/>
          </a:p>
          <a:p>
            <a:pPr marL="1143000" lvl="1" indent="-457200">
              <a:buFont typeface="Wingdings" pitchFamily="2" charset="2"/>
              <a:buChar char="Ø"/>
            </a:pPr>
            <a:r>
              <a:rPr lang="it-IT" dirty="0"/>
              <a:t>opozovi (</a:t>
            </a:r>
            <a:r>
              <a:rPr lang="it-IT" dirty="0" smtClean="0">
                <a:solidFill>
                  <a:srgbClr val="FF0000"/>
                </a:solidFill>
              </a:rPr>
              <a:t>undo</a:t>
            </a:r>
            <a:r>
              <a:rPr lang="it-IT" dirty="0" smtClean="0"/>
              <a:t>)</a:t>
            </a:r>
            <a:endParaRPr lang="sr-Latn-RS" dirty="0" smtClean="0"/>
          </a:p>
          <a:p>
            <a:pPr marL="1143000" lvl="1" indent="-457200">
              <a:buFont typeface="Wingdings" pitchFamily="2" charset="2"/>
              <a:buChar char="Ø"/>
            </a:pPr>
            <a:r>
              <a:rPr lang="it-IT" dirty="0" smtClean="0"/>
              <a:t>odustani </a:t>
            </a:r>
            <a:r>
              <a:rPr lang="it-IT" dirty="0"/>
              <a:t>(</a:t>
            </a:r>
            <a:r>
              <a:rPr lang="it-IT" dirty="0" smtClean="0">
                <a:solidFill>
                  <a:srgbClr val="FF0000"/>
                </a:solidFill>
              </a:rPr>
              <a:t>cancel</a:t>
            </a:r>
            <a:r>
              <a:rPr lang="it-IT" dirty="0" smtClean="0"/>
              <a:t>)</a:t>
            </a:r>
            <a:endParaRPr lang="sr-Latn-RS" dirty="0" smtClean="0"/>
          </a:p>
          <a:p>
            <a:pPr marL="1143000" lvl="1" indent="-457200">
              <a:buFont typeface="Wingdings" pitchFamily="2" charset="2"/>
              <a:buChar char="Ø"/>
            </a:pPr>
            <a:r>
              <a:rPr lang="it-IT" dirty="0" smtClean="0"/>
              <a:t>ponovi </a:t>
            </a:r>
            <a:r>
              <a:rPr lang="it-IT" dirty="0"/>
              <a:t>(</a:t>
            </a:r>
            <a:r>
              <a:rPr lang="it-IT" dirty="0">
                <a:solidFill>
                  <a:srgbClr val="FF0000"/>
                </a:solidFill>
              </a:rPr>
              <a:t>redo</a:t>
            </a:r>
            <a:r>
              <a:rPr lang="it-IT" dirty="0"/>
              <a:t>) </a:t>
            </a:r>
          </a:p>
          <a:p>
            <a:pPr marL="457200" indent="-457200">
              <a:buFont typeface="Courier New" pitchFamily="49" charset="0"/>
              <a:buChar char="o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267" t="2589" r="6090" b="5668"/>
          <a:stretch/>
        </p:blipFill>
        <p:spPr>
          <a:xfrm>
            <a:off x="8619068" y="1176864"/>
            <a:ext cx="2937933" cy="4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Konzistentnost i standard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36133"/>
            <a:ext cx="10515600" cy="4673600"/>
          </a:xfrm>
        </p:spPr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/>
              <a:t>Korisnici</a:t>
            </a:r>
            <a:r>
              <a:rPr lang="en-US" dirty="0"/>
              <a:t> ne bi </a:t>
            </a:r>
            <a:r>
              <a:rPr lang="en-US" dirty="0" err="1"/>
              <a:t>trebalo</a:t>
            </a:r>
            <a:r>
              <a:rPr lang="en-US" dirty="0"/>
              <a:t> da se </a:t>
            </a:r>
            <a:r>
              <a:rPr lang="en-US" dirty="0" err="1"/>
              <a:t>pitaju</a:t>
            </a:r>
            <a:r>
              <a:rPr lang="en-US" dirty="0"/>
              <a:t> da li </a:t>
            </a:r>
            <a:r>
              <a:rPr lang="en-US" dirty="0" err="1"/>
              <a:t>različite</a:t>
            </a:r>
            <a:r>
              <a:rPr lang="en-US" dirty="0"/>
              <a:t> </a:t>
            </a:r>
            <a:r>
              <a:rPr lang="en-US" dirty="0" err="1"/>
              <a:t>reči</a:t>
            </a:r>
            <a:r>
              <a:rPr lang="en-US" dirty="0"/>
              <a:t>, </a:t>
            </a:r>
            <a:r>
              <a:rPr lang="en-US" dirty="0" err="1"/>
              <a:t>situacije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akcije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  <a:r>
              <a:rPr lang="en-US" dirty="0" err="1"/>
              <a:t>isto</a:t>
            </a:r>
            <a:r>
              <a:rPr lang="en-US" dirty="0"/>
              <a:t> </a:t>
            </a:r>
            <a:r>
              <a:rPr lang="en-US" dirty="0" err="1"/>
              <a:t>značenje</a:t>
            </a:r>
            <a:r>
              <a:rPr lang="en-US" dirty="0"/>
              <a:t>. </a:t>
            </a:r>
            <a:r>
              <a:rPr lang="en-US" dirty="0" err="1"/>
              <a:t>Treba</a:t>
            </a:r>
            <a:r>
              <a:rPr lang="en-US" dirty="0"/>
              <a:t> </a:t>
            </a:r>
            <a:r>
              <a:rPr lang="en-US" dirty="0" err="1"/>
              <a:t>pratiti</a:t>
            </a:r>
            <a:r>
              <a:rPr lang="en-US" dirty="0"/>
              <a:t> </a:t>
            </a:r>
            <a:r>
              <a:rPr lang="en-US" dirty="0" err="1"/>
              <a:t>konvencije</a:t>
            </a:r>
            <a:r>
              <a:rPr lang="en-US" dirty="0"/>
              <a:t> </a:t>
            </a:r>
            <a:r>
              <a:rPr lang="en-US" dirty="0" err="1"/>
              <a:t>platforme</a:t>
            </a:r>
            <a:r>
              <a:rPr lang="en-US" dirty="0" smtClean="0"/>
              <a:t>.</a:t>
            </a:r>
            <a:endParaRPr lang="sr-Latn-RS" dirty="0" smtClean="0"/>
          </a:p>
          <a:p>
            <a:pPr marL="457200" indent="-457200">
              <a:buFont typeface="Courier New" pitchFamily="49" charset="0"/>
              <a:buChar char="o"/>
            </a:pPr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/>
          <a:srcRect t="7601" b="45454"/>
          <a:stretch/>
        </p:blipFill>
        <p:spPr>
          <a:xfrm>
            <a:off x="533400" y="2071162"/>
            <a:ext cx="10910870" cy="2217090"/>
          </a:xfrm>
          <a:prstGeom prst="rect">
            <a:avLst/>
          </a:prstGeom>
        </p:spPr>
      </p:pic>
      <p:pic>
        <p:nvPicPr>
          <p:cNvPr id="6146" name="Picture 2" descr="F:\fax\Metropolitan\Materijali\Predavanja i prezentacije 2021_2022\IT370 Prezentacije\L06\ScreenShot119 (3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437" y="3676448"/>
            <a:ext cx="8568797" cy="226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23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Sprečavanje grešaka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36133"/>
            <a:ext cx="10515600" cy="4673600"/>
          </a:xfrm>
        </p:spPr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/>
              <a:t>Bolje</a:t>
            </a:r>
            <a:r>
              <a:rPr lang="en-US" dirty="0"/>
              <a:t> od </a:t>
            </a:r>
            <a:r>
              <a:rPr lang="en-US" dirty="0" err="1"/>
              <a:t>svake</a:t>
            </a:r>
            <a:r>
              <a:rPr lang="en-US" dirty="0"/>
              <a:t> </a:t>
            </a:r>
            <a:r>
              <a:rPr lang="en-US" dirty="0" err="1"/>
              <a:t>notifikacije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grešku</a:t>
            </a:r>
            <a:r>
              <a:rPr lang="en-US" dirty="0"/>
              <a:t> je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dizajn</a:t>
            </a:r>
            <a:r>
              <a:rPr lang="en-US" dirty="0"/>
              <a:t> </a:t>
            </a:r>
            <a:r>
              <a:rPr lang="en-US" dirty="0" err="1" smtClean="0"/>
              <a:t>koji</a:t>
            </a:r>
            <a:r>
              <a:rPr lang="sr-Latn-RS" dirty="0" smtClean="0"/>
              <a:t> </a:t>
            </a:r>
            <a:r>
              <a:rPr lang="en-US" dirty="0" err="1" smtClean="0"/>
              <a:t>sprečava</a:t>
            </a:r>
            <a:r>
              <a:rPr lang="en-US" dirty="0" smtClean="0"/>
              <a:t> </a:t>
            </a:r>
            <a:r>
              <a:rPr lang="en-US" dirty="0" err="1"/>
              <a:t>pojavljivanje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uopšte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68"/>
          <a:stretch/>
        </p:blipFill>
        <p:spPr>
          <a:xfrm>
            <a:off x="795867" y="4762979"/>
            <a:ext cx="2963334" cy="1073531"/>
          </a:xfrm>
          <a:prstGeom prst="rect">
            <a:avLst/>
          </a:prstGeom>
        </p:spPr>
      </p:pic>
      <p:pic>
        <p:nvPicPr>
          <p:cNvPr id="5122" name="Picture 2" descr="F:\fax\Metropolitan\Materijali\Predavanja i prezentacije 2021_2022\IT370 Prezentacije\L06\ScreenShot1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67" y="2125305"/>
            <a:ext cx="4359066" cy="245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fax\Metropolitan\Materijali\Predavanja i prezentacije 2021_2022\IT370 Prezentacije\L06\ScreenShot119 (2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49" y="2125305"/>
            <a:ext cx="6967284" cy="328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77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Prepoznavanje a ne prisećanje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36133"/>
            <a:ext cx="10515600" cy="4673600"/>
          </a:xfrm>
        </p:spPr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>
                <a:solidFill>
                  <a:srgbClr val="FF0000"/>
                </a:solidFill>
              </a:rPr>
              <a:t>Smanjite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pritisak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pamćenje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korisnika</a:t>
            </a:r>
            <a:r>
              <a:rPr lang="en-US" dirty="0"/>
              <a:t> </a:t>
            </a:r>
            <a:r>
              <a:rPr lang="en-US" dirty="0" err="1"/>
              <a:t>tako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ćete</a:t>
            </a:r>
            <a:r>
              <a:rPr lang="en-US" dirty="0"/>
              <a:t> </a:t>
            </a:r>
            <a:r>
              <a:rPr lang="en-US" dirty="0" err="1"/>
              <a:t>objekte</a:t>
            </a:r>
            <a:r>
              <a:rPr lang="en-US" dirty="0"/>
              <a:t>, </a:t>
            </a:r>
            <a:r>
              <a:rPr lang="en-US" dirty="0" err="1"/>
              <a:t>akcije</a:t>
            </a:r>
            <a:r>
              <a:rPr lang="en-US" dirty="0"/>
              <a:t> i </a:t>
            </a:r>
            <a:r>
              <a:rPr lang="en-US" dirty="0" err="1"/>
              <a:t>opcije</a:t>
            </a:r>
            <a:r>
              <a:rPr lang="en-US" dirty="0"/>
              <a:t> </a:t>
            </a:r>
            <a:r>
              <a:rPr lang="en-US" dirty="0" err="1"/>
              <a:t>učiniti</a:t>
            </a:r>
            <a:r>
              <a:rPr lang="en-US" dirty="0"/>
              <a:t> </a:t>
            </a:r>
            <a:r>
              <a:rPr lang="en-US" dirty="0" err="1"/>
              <a:t>vidljivim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lako</a:t>
            </a:r>
            <a:r>
              <a:rPr lang="en-US" dirty="0"/>
              <a:t> </a:t>
            </a:r>
            <a:r>
              <a:rPr lang="en-US" dirty="0" err="1"/>
              <a:t>dostupnim</a:t>
            </a:r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2"/>
          <a:srcRect l="-1020" r="-395"/>
          <a:stretch/>
        </p:blipFill>
        <p:spPr>
          <a:xfrm>
            <a:off x="3699934" y="2118076"/>
            <a:ext cx="4792133" cy="378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Radno okruženje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Najčešća</a:t>
            </a:r>
            <a:r>
              <a:rPr lang="en-US" dirty="0"/>
              <a:t> </a:t>
            </a:r>
            <a:r>
              <a:rPr lang="en-US" dirty="0" err="1"/>
              <a:t>radna</a:t>
            </a:r>
            <a:r>
              <a:rPr lang="en-US" dirty="0"/>
              <a:t> </a:t>
            </a:r>
            <a:r>
              <a:rPr lang="en-US" dirty="0" err="1"/>
              <a:t>okruženja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/>
              <a:t>Komforni</a:t>
            </a:r>
            <a:r>
              <a:rPr lang="en-US" dirty="0"/>
              <a:t> </a:t>
            </a:r>
            <a:r>
              <a:rPr lang="en-US" dirty="0" err="1"/>
              <a:t>zatvoreni</a:t>
            </a:r>
            <a:r>
              <a:rPr lang="en-US" dirty="0"/>
              <a:t> </a:t>
            </a:r>
            <a:r>
              <a:rPr lang="en-US" dirty="0" err="1"/>
              <a:t>prostor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/>
              <a:t>Nekomforni</a:t>
            </a:r>
            <a:r>
              <a:rPr lang="en-US" dirty="0"/>
              <a:t> </a:t>
            </a:r>
            <a:r>
              <a:rPr lang="en-US" dirty="0" err="1"/>
              <a:t>zatvoreni</a:t>
            </a:r>
            <a:r>
              <a:rPr lang="en-US" dirty="0"/>
              <a:t> </a:t>
            </a:r>
            <a:r>
              <a:rPr lang="en-US" dirty="0" err="1"/>
              <a:t>prostor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/>
              <a:t>Javni</a:t>
            </a:r>
            <a:r>
              <a:rPr lang="en-US" dirty="0"/>
              <a:t> </a:t>
            </a:r>
            <a:r>
              <a:rPr lang="en-US" dirty="0" err="1"/>
              <a:t>otvoreni</a:t>
            </a:r>
            <a:r>
              <a:rPr lang="en-US" dirty="0"/>
              <a:t> </a:t>
            </a:r>
            <a:r>
              <a:rPr lang="en-US" dirty="0" err="1"/>
              <a:t>prostor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/>
              <a:t>Javni</a:t>
            </a:r>
            <a:r>
              <a:rPr lang="en-US" dirty="0"/>
              <a:t> </a:t>
            </a:r>
            <a:r>
              <a:rPr lang="en-US" dirty="0" err="1"/>
              <a:t>zatvoreni</a:t>
            </a:r>
            <a:r>
              <a:rPr lang="en-US" dirty="0"/>
              <a:t> </a:t>
            </a:r>
            <a:r>
              <a:rPr lang="en-US" dirty="0" err="1"/>
              <a:t>prostor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/>
              <a:t>Transportna</a:t>
            </a:r>
            <a:r>
              <a:rPr lang="en-US" dirty="0"/>
              <a:t> </a:t>
            </a:r>
            <a:r>
              <a:rPr lang="en-US" dirty="0" err="1"/>
              <a:t>sredstva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/>
          <a:stretch/>
        </p:blipFill>
        <p:spPr>
          <a:xfrm>
            <a:off x="8073674" y="1168400"/>
            <a:ext cx="3662328" cy="2064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/>
          <a:stretch/>
        </p:blipFill>
        <p:spPr>
          <a:xfrm>
            <a:off x="943550" y="4024677"/>
            <a:ext cx="4053805" cy="1895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7"/>
              </a:ext>
            </a:extLst>
          </a:blip>
          <a:srcRect l="18272" r="18272"/>
          <a:stretch/>
        </p:blipFill>
        <p:spPr>
          <a:xfrm>
            <a:off x="5382383" y="1322969"/>
            <a:ext cx="2476347" cy="2601679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xmlns="" id="{E76BA320-4FD0-4EB5-BC26-48615017EDE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0"/>
              </a:ext>
            </a:extLst>
          </a:blip>
          <a:srcRect/>
          <a:stretch/>
        </p:blipFill>
        <p:spPr>
          <a:xfrm>
            <a:off x="5896222" y="4093418"/>
            <a:ext cx="2636507" cy="1757672"/>
          </a:xfrm>
          <a:prstGeom prst="rect">
            <a:avLst/>
          </a:prstGeom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xmlns="" id="{03F22CDE-2443-42E5-9249-32BE6C4C97B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3"/>
              </a:ext>
            </a:extLst>
          </a:blip>
          <a:srcRect/>
          <a:stretch/>
        </p:blipFill>
        <p:spPr>
          <a:xfrm>
            <a:off x="8925978" y="3442048"/>
            <a:ext cx="2842729" cy="175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sz="2800" dirty="0"/>
              <a:t>Pomozite korisnicima da prepoznaju, utvrde i oporave se od pogrešaka</a:t>
            </a:r>
            <a:endParaRPr lang="en-US" sz="28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36133"/>
            <a:ext cx="10515600" cy="4673600"/>
          </a:xfrm>
        </p:spPr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/>
              <a:t>Poruke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greškama</a:t>
            </a:r>
            <a:r>
              <a:rPr lang="en-US" dirty="0"/>
              <a:t> (Error messages) bi </a:t>
            </a:r>
            <a:r>
              <a:rPr lang="en-US" dirty="0" err="1"/>
              <a:t>trebalo</a:t>
            </a:r>
            <a:r>
              <a:rPr lang="en-US" dirty="0"/>
              <a:t> </a:t>
            </a:r>
            <a:r>
              <a:rPr lang="en-US" dirty="0" err="1"/>
              <a:t>prikazati</a:t>
            </a:r>
            <a:r>
              <a:rPr lang="en-US" dirty="0"/>
              <a:t> </a:t>
            </a:r>
            <a:r>
              <a:rPr lang="en-US" dirty="0" err="1"/>
              <a:t>običnim</a:t>
            </a:r>
            <a:r>
              <a:rPr lang="en-US" dirty="0"/>
              <a:t> </a:t>
            </a:r>
            <a:r>
              <a:rPr lang="en-US" dirty="0" err="1"/>
              <a:t>jezikom</a:t>
            </a:r>
            <a:r>
              <a:rPr lang="en-US" dirty="0"/>
              <a:t> a ne </a:t>
            </a:r>
            <a:r>
              <a:rPr lang="en-US" dirty="0" err="1"/>
              <a:t>kodom</a:t>
            </a:r>
            <a:r>
              <a:rPr lang="en-US" dirty="0"/>
              <a:t> , </a:t>
            </a:r>
            <a:r>
              <a:rPr lang="en-US" dirty="0" err="1"/>
              <a:t>precizno</a:t>
            </a:r>
            <a:r>
              <a:rPr lang="en-US" dirty="0"/>
              <a:t> </a:t>
            </a:r>
            <a:r>
              <a:rPr lang="en-US" dirty="0" err="1"/>
              <a:t>objašnjavajući</a:t>
            </a:r>
            <a:r>
              <a:rPr lang="en-US" dirty="0"/>
              <a:t> problem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konstruktivnom</a:t>
            </a:r>
            <a:r>
              <a:rPr lang="en-US" dirty="0"/>
              <a:t> </a:t>
            </a:r>
            <a:r>
              <a:rPr lang="en-US" dirty="0" err="1"/>
              <a:t>sugestijom</a:t>
            </a:r>
            <a:r>
              <a:rPr lang="en-US" dirty="0"/>
              <a:t> </a:t>
            </a:r>
            <a:r>
              <a:rPr lang="en-US" dirty="0" err="1"/>
              <a:t>rešenja</a:t>
            </a:r>
            <a:r>
              <a:rPr lang="en-US" dirty="0"/>
              <a:t>.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-740" r="-740"/>
          <a:stretch/>
        </p:blipFill>
        <p:spPr>
          <a:xfrm>
            <a:off x="440267" y="2260601"/>
            <a:ext cx="2576894" cy="3475566"/>
          </a:xfrm>
          <a:prstGeom prst="rect">
            <a:avLst/>
          </a:prstGeom>
        </p:spPr>
      </p:pic>
      <p:pic>
        <p:nvPicPr>
          <p:cNvPr id="7170" name="Picture 2" descr="F:\fax\Metropolitan\Materijali\Predavanja i prezentacije 2021_2022\IT370 Prezentacije\L06\32-error-404-pa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8" r="28456" b="5632"/>
          <a:stretch/>
        </p:blipFill>
        <p:spPr bwMode="auto">
          <a:xfrm>
            <a:off x="2836333" y="2015067"/>
            <a:ext cx="2291073" cy="347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fax\Metropolitan\Materijali\Predavanja i prezentacije 2021_2022\IT370 Prezentacije\L06\19-error-404-pa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5923"/>
          <a:stretch/>
        </p:blipFill>
        <p:spPr bwMode="auto">
          <a:xfrm>
            <a:off x="8254999" y="2173021"/>
            <a:ext cx="3683001" cy="315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:\fax\Metropolitan\Materijali\Predavanja i prezentacije 2021_2022\IT370 Prezentacije\L06\14-error-404-page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1" t="9941" r="13348" b="22079"/>
          <a:stretch/>
        </p:blipFill>
        <p:spPr bwMode="auto">
          <a:xfrm>
            <a:off x="4966539" y="2895600"/>
            <a:ext cx="3871831" cy="229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85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Pomoćna dokumentacija – help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36133"/>
            <a:ext cx="7514605" cy="4673600"/>
          </a:xfrm>
        </p:spPr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 err="1"/>
              <a:t>Iako</a:t>
            </a:r>
            <a:r>
              <a:rPr lang="en-US" dirty="0"/>
              <a:t> je </a:t>
            </a:r>
            <a:r>
              <a:rPr lang="en-US" dirty="0" err="1"/>
              <a:t>najbolje</a:t>
            </a:r>
            <a:r>
              <a:rPr lang="en-US" dirty="0"/>
              <a:t> </a:t>
            </a:r>
            <a:r>
              <a:rPr lang="en-US" dirty="0" err="1"/>
              <a:t>ako</a:t>
            </a:r>
            <a:r>
              <a:rPr lang="en-US" dirty="0"/>
              <a:t> je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moguće</a:t>
            </a:r>
            <a:r>
              <a:rPr lang="en-US" dirty="0"/>
              <a:t> </a:t>
            </a:r>
            <a:r>
              <a:rPr lang="en-US" dirty="0" err="1"/>
              <a:t>koristiti</a:t>
            </a:r>
            <a:r>
              <a:rPr lang="en-US" dirty="0"/>
              <a:t> </a:t>
            </a:r>
            <a:r>
              <a:rPr lang="en-US" dirty="0" err="1"/>
              <a:t>bez</a:t>
            </a:r>
            <a:r>
              <a:rPr lang="en-US" dirty="0"/>
              <a:t> </a:t>
            </a:r>
            <a:r>
              <a:rPr lang="en-US" dirty="0" err="1"/>
              <a:t>dokumentacije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ponekad</a:t>
            </a:r>
            <a:r>
              <a:rPr lang="en-US" dirty="0">
                <a:solidFill>
                  <a:srgbClr val="FF0000"/>
                </a:solidFill>
              </a:rPr>
              <a:t> je </a:t>
            </a:r>
            <a:r>
              <a:rPr lang="en-US" dirty="0" err="1">
                <a:solidFill>
                  <a:srgbClr val="FF0000"/>
                </a:solidFill>
              </a:rPr>
              <a:t>dokumentacija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neophodna</a:t>
            </a:r>
            <a:r>
              <a:rPr lang="en-US" dirty="0" smtClean="0"/>
              <a:t>.</a:t>
            </a:r>
            <a:endParaRPr lang="en-US" dirty="0"/>
          </a:p>
          <a:p>
            <a:pPr marL="457200" indent="-457200">
              <a:buFont typeface="Courier New" pitchFamily="49" charset="0"/>
              <a:buChar char="o"/>
            </a:pPr>
            <a:endParaRPr lang="sr-Latn-RS" dirty="0" smtClean="0"/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 err="1" smtClean="0"/>
              <a:t>Ove</a:t>
            </a:r>
            <a:r>
              <a:rPr lang="en-US" dirty="0" smtClean="0"/>
              <a:t> </a:t>
            </a:r>
            <a:r>
              <a:rPr lang="en-US" dirty="0" err="1"/>
              <a:t>infrmacije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lako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uočljive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 </a:t>
            </a:r>
            <a:r>
              <a:rPr lang="en-US" dirty="0" err="1">
                <a:solidFill>
                  <a:srgbClr val="FF0000"/>
                </a:solidFill>
              </a:rPr>
              <a:t>dostupne</a:t>
            </a:r>
            <a:r>
              <a:rPr lang="en-US" dirty="0"/>
              <a:t>, da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fokusirane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korisnikov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i da </a:t>
            </a:r>
            <a:r>
              <a:rPr lang="en-US" dirty="0" err="1"/>
              <a:t>nisu</a:t>
            </a:r>
            <a:r>
              <a:rPr lang="en-US" dirty="0"/>
              <a:t> </a:t>
            </a:r>
            <a:r>
              <a:rPr lang="en-US" dirty="0" err="1"/>
              <a:t>predugačke</a:t>
            </a:r>
            <a:r>
              <a:rPr lang="en-US" dirty="0"/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43" y="3601163"/>
            <a:ext cx="3137111" cy="2148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6712" b="10948"/>
          <a:stretch/>
        </p:blipFill>
        <p:spPr>
          <a:xfrm>
            <a:off x="8479805" y="1310952"/>
            <a:ext cx="3457963" cy="458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7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Pomoć na mobilnim aplikacijama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36133"/>
            <a:ext cx="10515600" cy="4673600"/>
          </a:xfrm>
        </p:spPr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/>
              <a:t>Na </a:t>
            </a:r>
            <a:r>
              <a:rPr lang="en-US" dirty="0" err="1"/>
              <a:t>mobilnim</a:t>
            </a:r>
            <a:r>
              <a:rPr lang="en-US" dirty="0"/>
              <a:t> </a:t>
            </a:r>
            <a:r>
              <a:rPr lang="en-US" dirty="0" err="1"/>
              <a:t>aplikacijama</a:t>
            </a:r>
            <a:r>
              <a:rPr lang="en-US" dirty="0"/>
              <a:t> je to </a:t>
            </a: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bitno</a:t>
            </a:r>
            <a:r>
              <a:rPr lang="en-US" dirty="0"/>
              <a:t> </a:t>
            </a: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navigacija</a:t>
            </a:r>
            <a:r>
              <a:rPr lang="en-US" dirty="0"/>
              <a:t> </a:t>
            </a:r>
            <a:r>
              <a:rPr lang="en-US" dirty="0" err="1"/>
              <a:t>zahteva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upotrebu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gestova</a:t>
            </a:r>
            <a:r>
              <a:rPr lang="en-US" dirty="0"/>
              <a:t>.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rcRect l="-40624" r="-40624"/>
          <a:stretch>
            <a:fillRect/>
          </a:stretch>
        </p:blipFill>
        <p:spPr>
          <a:xfrm>
            <a:off x="1303721" y="1979165"/>
            <a:ext cx="9271146" cy="38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5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Pomoć na mobilnim aplikacijama-primer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565" y="1238411"/>
            <a:ext cx="3130168" cy="4688991"/>
          </a:xfrm>
          <a:prstGeom prst="rect">
            <a:avLst/>
          </a:prstGeom>
        </p:spPr>
      </p:pic>
      <p:pic>
        <p:nvPicPr>
          <p:cNvPr id="3" name="Smule - iPhone App- Ocarina [Zeldarian]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7400" y="1238411"/>
            <a:ext cx="7647471" cy="431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6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4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>
                <a:solidFill>
                  <a:srgbClr val="A70431"/>
                </a:solidFill>
              </a:rPr>
              <a:t>Spremanje Help dokumentacije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="" xmlns:a16="http://schemas.microsoft.com/office/drawing/2014/main" id="{D76C8345-82F8-401F-A882-EAAFD8F5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</a:t>
            </a:r>
            <a:r>
              <a:rPr lang="en-US" dirty="0" err="1"/>
              <a:t>opcija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="" xmlns:a16="http://schemas.microsoft.com/office/drawing/2014/main" id="{B8A98CBB-5C74-403C-BD51-DD44967B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en-US" dirty="0"/>
              <a:t> Tri </a:t>
            </a:r>
            <a:r>
              <a:rPr lang="en-US" dirty="0" err="1"/>
              <a:t>oblasti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se </a:t>
            </a:r>
            <a:r>
              <a:rPr lang="en-US" dirty="0" err="1"/>
              <a:t>moraju</a:t>
            </a:r>
            <a:r>
              <a:rPr lang="en-US" dirty="0"/>
              <a:t> </a:t>
            </a:r>
            <a:r>
              <a:rPr lang="en-US" dirty="0" err="1"/>
              <a:t>obraditi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kreiranja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Help </a:t>
            </a:r>
            <a:r>
              <a:rPr lang="en-US" dirty="0" err="1">
                <a:solidFill>
                  <a:srgbClr val="FF0000"/>
                </a:solidFill>
              </a:rPr>
              <a:t>opcije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su</a:t>
            </a:r>
            <a:r>
              <a:rPr lang="en-US" dirty="0" smtClean="0"/>
              <a:t>:</a:t>
            </a:r>
            <a:endParaRPr lang="en-US" dirty="0"/>
          </a:p>
          <a:p>
            <a:pPr marL="1143000" lvl="1" indent="-457200">
              <a:buFont typeface="+mj-lt"/>
              <a:buAutoNum type="arabicPeriod"/>
            </a:pPr>
            <a:r>
              <a:rPr lang="sr-Latn-RS" dirty="0" smtClean="0"/>
              <a:t>N</a:t>
            </a:r>
            <a:r>
              <a:rPr lang="en-US" dirty="0" err="1" smtClean="0"/>
              <a:t>jen</a:t>
            </a:r>
            <a:r>
              <a:rPr lang="en-US" dirty="0" smtClean="0"/>
              <a:t> </a:t>
            </a:r>
            <a:r>
              <a:rPr lang="en-US" dirty="0" err="1"/>
              <a:t>sadržaj</a:t>
            </a:r>
            <a:r>
              <a:rPr lang="en-US" dirty="0"/>
              <a:t>,</a:t>
            </a:r>
          </a:p>
          <a:p>
            <a:pPr marL="1143000" lvl="1" indent="-457200">
              <a:buFont typeface="+mj-lt"/>
              <a:buAutoNum type="arabicPeriod"/>
            </a:pPr>
            <a:r>
              <a:rPr lang="sr-Latn-RS" dirty="0" smtClean="0"/>
              <a:t>N</a:t>
            </a:r>
            <a:r>
              <a:rPr lang="en-US" dirty="0" err="1" smtClean="0"/>
              <a:t>jeno</a:t>
            </a:r>
            <a:r>
              <a:rPr lang="en-US" dirty="0" smtClean="0"/>
              <a:t> </a:t>
            </a:r>
            <a:r>
              <a:rPr lang="en-US" dirty="0" err="1"/>
              <a:t>predstavljanje</a:t>
            </a:r>
            <a:r>
              <a:rPr lang="en-US" dirty="0"/>
              <a:t>, i</a:t>
            </a:r>
          </a:p>
          <a:p>
            <a:pPr marL="1143000" lvl="1" indent="-457200">
              <a:buFont typeface="+mj-lt"/>
              <a:buAutoNum type="arabicPeriod"/>
            </a:pPr>
            <a:r>
              <a:rPr lang="sr-Latn-RS" dirty="0" smtClean="0"/>
              <a:t>M</a:t>
            </a:r>
            <a:r>
              <a:rPr lang="en-US" dirty="0" err="1" smtClean="0"/>
              <a:t>ehanizmi</a:t>
            </a:r>
            <a:r>
              <a:rPr lang="en-US" dirty="0" smtClean="0"/>
              <a:t> </a:t>
            </a:r>
            <a:r>
              <a:rPr lang="en-US" dirty="0" err="1"/>
              <a:t>pristupa</a:t>
            </a:r>
            <a:r>
              <a:rPr lang="en-US" dirty="0"/>
              <a:t>.</a:t>
            </a:r>
          </a:p>
          <a:p>
            <a:endParaRPr lang="en-US" dirty="0"/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Sadržaj</a:t>
            </a:r>
            <a:r>
              <a:rPr lang="en-US" dirty="0"/>
              <a:t> i </a:t>
            </a:r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efektnog</a:t>
            </a:r>
            <a:r>
              <a:rPr lang="en-US" dirty="0"/>
              <a:t> Help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da  </a:t>
            </a:r>
            <a:r>
              <a:rPr lang="en-US" dirty="0" err="1"/>
              <a:t>budu</a:t>
            </a:r>
            <a:r>
              <a:rPr lang="en-US" dirty="0"/>
              <a:t> </a:t>
            </a:r>
            <a:r>
              <a:rPr lang="en-US" dirty="0" err="1"/>
              <a:t>definisani</a:t>
            </a:r>
            <a:r>
              <a:rPr lang="en-US" dirty="0"/>
              <a:t> </a:t>
            </a:r>
            <a:r>
              <a:rPr lang="en-US" dirty="0" err="1"/>
              <a:t>korišćenjem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GOMS</a:t>
            </a:r>
            <a:r>
              <a:rPr lang="en-US" dirty="0"/>
              <a:t> </a:t>
            </a:r>
            <a:r>
              <a:rPr lang="en-US" dirty="0" err="1" smtClean="0"/>
              <a:t>modela</a:t>
            </a:r>
            <a:r>
              <a:rPr lang="sr-Latn-RS" dirty="0" smtClean="0"/>
              <a:t>:</a:t>
            </a:r>
            <a:endParaRPr lang="en-US" dirty="0"/>
          </a:p>
          <a:p>
            <a:pPr marL="1143000" lvl="1" indent="-457200">
              <a:buFont typeface="Wingdings" pitchFamily="2" charset="2"/>
              <a:buChar char="Ø"/>
            </a:pPr>
            <a:r>
              <a:rPr lang="en-US" b="1" dirty="0"/>
              <a:t>Goals</a:t>
            </a:r>
            <a:r>
              <a:rPr lang="en-US" dirty="0"/>
              <a:t> – </a:t>
            </a:r>
            <a:r>
              <a:rPr lang="en-US" dirty="0" err="1"/>
              <a:t>ciljevi</a:t>
            </a:r>
            <a:r>
              <a:rPr lang="en-US" dirty="0"/>
              <a:t>, </a:t>
            </a:r>
            <a:endParaRPr lang="sr-Latn-RS" dirty="0" smtClean="0"/>
          </a:p>
          <a:p>
            <a:pPr marL="1143000" lvl="1" indent="-457200">
              <a:buFont typeface="Wingdings" pitchFamily="2" charset="2"/>
              <a:buChar char="Ø"/>
            </a:pPr>
            <a:r>
              <a:rPr lang="en-US" b="1" dirty="0" smtClean="0"/>
              <a:t>Operators</a:t>
            </a:r>
            <a:r>
              <a:rPr lang="sr-Latn-RS" b="1" dirty="0" smtClean="0"/>
              <a:t> </a:t>
            </a:r>
            <a:r>
              <a:rPr lang="sr-Latn-RS" dirty="0"/>
              <a:t>-</a:t>
            </a:r>
            <a:r>
              <a:rPr lang="en-US" dirty="0" smtClean="0"/>
              <a:t> </a:t>
            </a:r>
            <a:r>
              <a:rPr lang="en-US" dirty="0" err="1"/>
              <a:t>operatori</a:t>
            </a:r>
            <a:r>
              <a:rPr lang="en-US" dirty="0"/>
              <a:t>, </a:t>
            </a:r>
            <a:endParaRPr lang="sr-Latn-RS" dirty="0" smtClean="0"/>
          </a:p>
          <a:p>
            <a:pPr marL="1143000" lvl="1" indent="-457200">
              <a:buFont typeface="Wingdings" pitchFamily="2" charset="2"/>
              <a:buChar char="Ø"/>
            </a:pPr>
            <a:r>
              <a:rPr lang="en-US" b="1" dirty="0" smtClean="0"/>
              <a:t>Methods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/>
              <a:t>metode</a:t>
            </a:r>
            <a:r>
              <a:rPr lang="en-US" dirty="0"/>
              <a:t> i </a:t>
            </a:r>
            <a:endParaRPr lang="sr-Latn-RS" dirty="0" smtClean="0"/>
          </a:p>
          <a:p>
            <a:pPr marL="1143000" lvl="1" indent="-457200">
              <a:buFont typeface="Wingdings" pitchFamily="2" charset="2"/>
              <a:buChar char="Ø"/>
            </a:pPr>
            <a:r>
              <a:rPr lang="en-US" b="1" dirty="0" smtClean="0"/>
              <a:t>Selection </a:t>
            </a:r>
            <a:r>
              <a:rPr lang="en-US" b="1" dirty="0"/>
              <a:t>rules</a:t>
            </a:r>
            <a:r>
              <a:rPr lang="en-US" dirty="0"/>
              <a:t> –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izbora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72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="" xmlns:a16="http://schemas.microsoft.com/office/drawing/2014/main" id="{D76C8345-82F8-401F-A882-EAAFD8F5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Kontekstualna</a:t>
            </a:r>
            <a:r>
              <a:rPr lang="en-US" dirty="0"/>
              <a:t> </a:t>
            </a:r>
            <a:r>
              <a:rPr lang="en-US" dirty="0" err="1"/>
              <a:t>pomoć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="" xmlns:a16="http://schemas.microsoft.com/office/drawing/2014/main" id="{B8A98CBB-5C74-403C-BD51-DD44967B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Kontekstualna pomoć obezbeđuje informacije u okviru </a:t>
            </a:r>
            <a:r>
              <a:rPr lang="vi-VN" dirty="0" smtClean="0">
                <a:latin typeface="Calibri" pitchFamily="34" charset="0"/>
              </a:rPr>
              <a:t>konteksta</a:t>
            </a:r>
            <a:r>
              <a:rPr lang="sr-Latn-RS" dirty="0" smtClean="0">
                <a:latin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</a:rPr>
              <a:t>zadataka </a:t>
            </a:r>
            <a:r>
              <a:rPr lang="vi-VN" dirty="0">
                <a:latin typeface="Calibri" pitchFamily="34" charset="0"/>
              </a:rPr>
              <a:t>koji se moraju izvršiti ili o objektu sa kojim se radi</a:t>
            </a:r>
            <a:r>
              <a:rPr lang="vi-VN" dirty="0" smtClean="0">
                <a:latin typeface="Calibri" pitchFamily="34" charset="0"/>
              </a:rPr>
              <a:t>.</a:t>
            </a:r>
            <a:endParaRPr lang="en-US" dirty="0" smtClean="0">
              <a:latin typeface="Calibri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Uobičajeni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tipovi kontekstualne pomoći </a:t>
            </a:r>
            <a:r>
              <a:rPr lang="vi-VN" dirty="0" smtClean="0">
                <a:latin typeface="Calibri" pitchFamily="34" charset="0"/>
              </a:rPr>
              <a:t>uključuju</a:t>
            </a:r>
            <a:r>
              <a:rPr lang="en-US" dirty="0" smtClean="0">
                <a:latin typeface="Calibri" pitchFamily="34" charset="0"/>
              </a:rPr>
              <a:t>:</a:t>
            </a:r>
          </a:p>
          <a:p>
            <a:pPr marL="1143000" lvl="1" indent="-457200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K</a:t>
            </a:r>
            <a:r>
              <a:rPr lang="vi-VN" dirty="0" smtClean="0">
                <a:latin typeface="Calibri" pitchFamily="34" charset="0"/>
              </a:rPr>
              <a:t>omandnu dugmad</a:t>
            </a:r>
            <a:endParaRPr lang="en-US" dirty="0" smtClean="0">
              <a:latin typeface="Calibri" pitchFamily="34" charset="0"/>
            </a:endParaRPr>
          </a:p>
          <a:p>
            <a:pPr marL="1143000" lvl="1" indent="-457200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</a:rPr>
              <a:t>P</a:t>
            </a:r>
            <a:r>
              <a:rPr lang="vi-VN" dirty="0" smtClean="0">
                <a:latin typeface="Calibri" pitchFamily="34" charset="0"/>
              </a:rPr>
              <a:t>oruke </a:t>
            </a:r>
            <a:r>
              <a:rPr lang="vi-VN" dirty="0">
                <a:latin typeface="Calibri" pitchFamily="34" charset="0"/>
              </a:rPr>
              <a:t>u statusnoj </a:t>
            </a:r>
            <a:r>
              <a:rPr lang="vi-VN" dirty="0" smtClean="0">
                <a:latin typeface="Calibri" pitchFamily="34" charset="0"/>
              </a:rPr>
              <a:t>liniji</a:t>
            </a:r>
            <a:endParaRPr lang="en-US" dirty="0" smtClean="0">
              <a:latin typeface="Calibri" pitchFamily="34" charset="0"/>
            </a:endParaRPr>
          </a:p>
          <a:p>
            <a:pPr marL="1143000" lvl="1" indent="-457200">
              <a:buFont typeface="Wingdings" pitchFamily="2" charset="2"/>
              <a:buChar char="Ø"/>
            </a:pPr>
            <a:r>
              <a:rPr lang="vi-VN" dirty="0" smtClean="0">
                <a:latin typeface="Calibri" pitchFamily="34" charset="0"/>
              </a:rPr>
              <a:t>ToolTips</a:t>
            </a:r>
            <a:r>
              <a:rPr lang="vi-VN" dirty="0">
                <a:latin typeface="Calibri" pitchFamily="34" charset="0"/>
              </a:rPr>
              <a:t>.</a:t>
            </a:r>
          </a:p>
          <a:p>
            <a:pPr marL="457200" indent="-457200">
              <a:buFont typeface="Courier New" pitchFamily="49" charset="0"/>
              <a:buChar char="o"/>
            </a:pPr>
            <a:endParaRPr lang="vi-VN" dirty="0">
              <a:latin typeface="Calibr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325" t="25367" r="21121" b="6076"/>
          <a:stretch/>
        </p:blipFill>
        <p:spPr>
          <a:xfrm>
            <a:off x="5808134" y="4097910"/>
            <a:ext cx="4749800" cy="1227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395" t="17494" r="30165" b="7627"/>
          <a:stretch/>
        </p:blipFill>
        <p:spPr>
          <a:xfrm>
            <a:off x="1838453" y="4097910"/>
            <a:ext cx="2785930" cy="126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1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="" xmlns:a16="http://schemas.microsoft.com/office/drawing/2014/main" id="{D76C8345-82F8-401F-A882-EAAFD8F5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ToolTip</a:t>
            </a:r>
          </a:p>
        </p:txBody>
      </p:sp>
      <p:sp>
        <p:nvSpPr>
          <p:cNvPr id="3" name="Čuvar mesta za sadržaj 2">
            <a:extLst>
              <a:ext uri="{FF2B5EF4-FFF2-40B4-BE49-F238E27FC236}">
                <a16:creationId xmlns="" xmlns:a16="http://schemas.microsoft.com/office/drawing/2014/main" id="{B8A98CBB-5C74-403C-BD51-DD44967B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vi-VN" dirty="0">
                <a:solidFill>
                  <a:srgbClr val="FF0000"/>
                </a:solidFill>
              </a:rPr>
              <a:t>ToolTip</a:t>
            </a:r>
            <a:r>
              <a:rPr lang="vi-VN" dirty="0"/>
              <a:t> je mali pop-up prozor koji se pojavljuje prilikom prelaska preko neke komande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061" t="12015" r="19484" b="4005"/>
          <a:stretch/>
        </p:blipFill>
        <p:spPr>
          <a:xfrm>
            <a:off x="806450" y="2616214"/>
            <a:ext cx="3450166" cy="2331193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l="19115" r="19115"/>
          <a:stretch>
            <a:fillRect/>
          </a:stretch>
        </p:blipFill>
        <p:spPr>
          <a:xfrm>
            <a:off x="4724401" y="2616214"/>
            <a:ext cx="6951132" cy="255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8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5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>
                <a:solidFill>
                  <a:srgbClr val="A70431"/>
                </a:solidFill>
              </a:rPr>
              <a:t>Standardi korisničkog intefejsa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="" xmlns:a16="http://schemas.microsoft.com/office/drawing/2014/main" id="{D76C8345-82F8-401F-A882-EAAFD8F5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Standardi</a:t>
            </a:r>
            <a:r>
              <a:rPr lang="en-US" dirty="0"/>
              <a:t> </a:t>
            </a:r>
            <a:r>
              <a:rPr lang="en-US" dirty="0" err="1"/>
              <a:t>interfejsa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="" xmlns:a16="http://schemas.microsoft.com/office/drawing/2014/main" id="{B8A98CBB-5C74-403C-BD51-DD44967B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Korisnički interfejs ima dva glavna cilja,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jednostavnost</a:t>
            </a:r>
            <a:r>
              <a:rPr lang="vi-VN" dirty="0">
                <a:latin typeface="Calibri" pitchFamily="34" charset="0"/>
              </a:rPr>
              <a:t> i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integraciju</a:t>
            </a:r>
            <a:r>
              <a:rPr lang="vi-VN" dirty="0" smtClean="0">
                <a:latin typeface="Calibri" pitchFamily="34" charset="0"/>
              </a:rPr>
              <a:t>.</a:t>
            </a:r>
            <a:endParaRPr lang="vi-VN" dirty="0">
              <a:latin typeface="Calibri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 Zašto se kreiraju standardi</a:t>
            </a:r>
            <a:r>
              <a:rPr lang="vi-VN" dirty="0" smtClean="0">
                <a:solidFill>
                  <a:srgbClr val="FF0000"/>
                </a:solidFill>
                <a:latin typeface="Calibri" pitchFamily="34" charset="0"/>
              </a:rPr>
              <a:t>?</a:t>
            </a:r>
            <a:endParaRPr lang="vi-VN" dirty="0">
              <a:solidFill>
                <a:srgbClr val="FF0000"/>
              </a:solidFill>
              <a:latin typeface="Calibri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Na primer, želimo da sve Apple-ove aplikacije imaju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jednak "osećaj pri upotrebi" </a:t>
            </a:r>
            <a:r>
              <a:rPr lang="vi-VN" dirty="0" smtClean="0">
                <a:latin typeface="Calibri" pitchFamily="34" charset="0"/>
              </a:rPr>
              <a:t>kod</a:t>
            </a:r>
            <a:r>
              <a:rPr lang="sr-Latn-RS" dirty="0" smtClean="0">
                <a:latin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</a:rPr>
              <a:t>korisnika</a:t>
            </a:r>
            <a:r>
              <a:rPr lang="vi-VN" dirty="0">
                <a:latin typeface="Calibri" pitchFamily="34" charset="0"/>
              </a:rPr>
              <a:t>, tako da je učenje minimalizovano kada se prelazi sa aplikacije na aplikaciju. </a:t>
            </a:r>
            <a:endParaRPr lang="sr-Latn-RS" dirty="0" smtClean="0">
              <a:latin typeface="Calibri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endParaRPr lang="sr-Latn-RS" dirty="0" smtClean="0">
              <a:latin typeface="Calibri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r>
              <a:rPr lang="vi-VN" dirty="0" smtClean="0">
                <a:latin typeface="Calibri" pitchFamily="34" charset="0"/>
              </a:rPr>
              <a:t>Zadata </a:t>
            </a:r>
            <a:r>
              <a:rPr lang="vi-VN" dirty="0">
                <a:latin typeface="Calibri" pitchFamily="34" charset="0"/>
              </a:rPr>
              <a:t>korisnikova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akcija bi trebalo da ima konzistentno značenje </a:t>
            </a:r>
            <a:r>
              <a:rPr lang="vi-VN" dirty="0">
                <a:latin typeface="Calibri" pitchFamily="34" charset="0"/>
              </a:rPr>
              <a:t>kroz sistem. </a:t>
            </a:r>
            <a:endParaRPr lang="sr-Latn-RS" dirty="0" smtClean="0">
              <a:latin typeface="Calibri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endParaRPr lang="sr-Latn-RS" dirty="0" smtClean="0">
              <a:latin typeface="Calibri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r>
              <a:rPr lang="vi-VN" dirty="0" smtClean="0">
                <a:latin typeface="Calibri" pitchFamily="34" charset="0"/>
              </a:rPr>
              <a:t>Principi </a:t>
            </a:r>
            <a:r>
              <a:rPr lang="vi-VN" dirty="0">
                <a:latin typeface="Calibri" pitchFamily="34" charset="0"/>
              </a:rPr>
              <a:t>koji </a:t>
            </a:r>
            <a:r>
              <a:rPr lang="vi-VN" dirty="0" smtClean="0">
                <a:latin typeface="Calibri" pitchFamily="34" charset="0"/>
              </a:rPr>
              <a:t>su</a:t>
            </a:r>
            <a:r>
              <a:rPr lang="sr-Latn-RS" dirty="0" smtClean="0">
                <a:latin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</a:rPr>
              <a:t>korišćeni </a:t>
            </a:r>
            <a:r>
              <a:rPr lang="vi-VN" dirty="0">
                <a:latin typeface="Calibri" pitchFamily="34" charset="0"/>
              </a:rPr>
              <a:t>u konstrukciji funkcionalnosti sistema treba da budu primenjivi na slične događaje </a:t>
            </a:r>
            <a:r>
              <a:rPr lang="vi-VN" dirty="0" smtClean="0">
                <a:latin typeface="Calibri" pitchFamily="34" charset="0"/>
              </a:rPr>
              <a:t>u</a:t>
            </a:r>
            <a:r>
              <a:rPr lang="sr-Latn-RS" dirty="0" smtClean="0">
                <a:latin typeface="Calibri" pitchFamily="34" charset="0"/>
              </a:rPr>
              <a:t> </a:t>
            </a:r>
            <a:r>
              <a:rPr lang="vi-VN" dirty="0" smtClean="0">
                <a:latin typeface="Calibri" pitchFamily="34" charset="0"/>
              </a:rPr>
              <a:t>cilju </a:t>
            </a:r>
            <a:r>
              <a:rPr lang="vi-VN" dirty="0">
                <a:latin typeface="Calibri" pitchFamily="34" charset="0"/>
              </a:rPr>
              <a:t>smanjenja frustracije korisnika.</a:t>
            </a:r>
          </a:p>
        </p:txBody>
      </p:sp>
    </p:spTree>
    <p:extLst>
      <p:ext uri="{BB962C8B-B14F-4D97-AF65-F5344CB8AC3E}">
        <p14:creationId xmlns:p14="http://schemas.microsoft.com/office/powerpoint/2010/main" val="228017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Hardversko okruženje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>
                <a:solidFill>
                  <a:srgbClr val="FF0000"/>
                </a:solidFill>
              </a:rPr>
              <a:t>Hardversko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okruženje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utiče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perceptivnost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efikasnost</a:t>
            </a:r>
            <a:r>
              <a:rPr lang="en-US" dirty="0"/>
              <a:t> i </a:t>
            </a:r>
            <a:r>
              <a:rPr lang="en-US" dirty="0" err="1"/>
              <a:t>operabilnost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navigacije</a:t>
            </a:r>
            <a:r>
              <a:rPr lang="en-US" dirty="0"/>
              <a:t>, </a:t>
            </a:r>
            <a:r>
              <a:rPr lang="en-US" dirty="0" err="1"/>
              <a:t>kao</a:t>
            </a:r>
            <a:r>
              <a:rPr lang="en-US" dirty="0"/>
              <a:t> i </a:t>
            </a:r>
            <a:r>
              <a:rPr lang="en-US" dirty="0" err="1"/>
              <a:t>druge</a:t>
            </a:r>
            <a:r>
              <a:rPr lang="en-US" dirty="0"/>
              <a:t> </a:t>
            </a:r>
            <a:r>
              <a:rPr lang="en-US" dirty="0" err="1"/>
              <a:t>osobine</a:t>
            </a:r>
            <a:r>
              <a:rPr lang="en-US" dirty="0"/>
              <a:t> </a:t>
            </a:r>
            <a:r>
              <a:rPr lang="en-US" dirty="0" err="1"/>
              <a:t>interfejsa</a:t>
            </a:r>
            <a:r>
              <a:rPr lang="en-US" dirty="0"/>
              <a:t>.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 smtClean="0"/>
              <a:t>Hardverski</a:t>
            </a:r>
            <a:r>
              <a:rPr lang="en-US" dirty="0" smtClean="0"/>
              <a:t> </a:t>
            </a:r>
            <a:r>
              <a:rPr lang="en-US" dirty="0" err="1" smtClean="0"/>
              <a:t>elementi</a:t>
            </a:r>
            <a:r>
              <a:rPr lang="en-US" dirty="0"/>
              <a:t>:</a:t>
            </a:r>
            <a:endParaRPr lang="en-US" dirty="0" smtClean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 smtClean="0"/>
              <a:t>Procesor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/>
              <a:t>Displej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/>
              <a:t>Tastatura</a:t>
            </a:r>
            <a:endParaRPr lang="en-US" dirty="0"/>
          </a:p>
          <a:p>
            <a:pPr marL="1028700" lvl="1" indent="-342900">
              <a:buFont typeface="Wingdings" pitchFamily="2" charset="2"/>
              <a:buChar char="Ø"/>
            </a:pPr>
            <a:r>
              <a:rPr lang="en-US" dirty="0" err="1"/>
              <a:t>Miš</a:t>
            </a:r>
            <a:endParaRPr lang="en-US" dirty="0"/>
          </a:p>
        </p:txBody>
      </p:sp>
      <p:pic>
        <p:nvPicPr>
          <p:cNvPr id="5122" name="Picture 2" descr="F:\fax\Metropolitan\Materijali\Predavanja i prezentacije 2021_2022\IT370 Prezentacije\L06\desktop-computer-mouse-500x5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518" y="4115696"/>
            <a:ext cx="1719682" cy="171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F:\fax\Metropolitan\Materijali\Predavanja i prezentacije 2021_2022\IT370 Prezentacije\L06\1280-187701778-cpu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 t="7725" r="6483" b="6617"/>
          <a:stretch/>
        </p:blipFill>
        <p:spPr bwMode="auto">
          <a:xfrm>
            <a:off x="4770492" y="2371562"/>
            <a:ext cx="2386399" cy="17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F:\fax\Metropolitan\Materijali\Predavanja i prezentacije 2021_2022\IT370 Prezentacije\L06\PROFESSIONAL_DISPLAYSImag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2" r="16728"/>
          <a:stretch/>
        </p:blipFill>
        <p:spPr bwMode="auto">
          <a:xfrm>
            <a:off x="8679120" y="2147016"/>
            <a:ext cx="2886347" cy="243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:\fax\Metropolitan\Materijali\Predavanja i prezentacije 2021_2022\IT370 Prezentacije\L06\631-11_lg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4" b="22558"/>
          <a:stretch/>
        </p:blipFill>
        <p:spPr bwMode="auto">
          <a:xfrm>
            <a:off x="5963692" y="4439449"/>
            <a:ext cx="3682965" cy="155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="" xmlns:a16="http://schemas.microsoft.com/office/drawing/2014/main" id="{D76C8345-82F8-401F-A882-EAAFD8F5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Vrste</a:t>
            </a:r>
            <a:r>
              <a:rPr lang="en-US" dirty="0"/>
              <a:t> </a:t>
            </a:r>
            <a:r>
              <a:rPr lang="en-US" dirty="0" err="1"/>
              <a:t>standarda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="" xmlns:a16="http://schemas.microsoft.com/office/drawing/2014/main" id="{B8A98CBB-5C74-403C-BD51-DD44967B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1. </a:t>
            </a:r>
            <a:r>
              <a:rPr lang="en-US" dirty="0" err="1">
                <a:solidFill>
                  <a:srgbClr val="FF0000"/>
                </a:solidFill>
              </a:rPr>
              <a:t>Metodološki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standardi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/>
              <a:t>Predstavljaju</a:t>
            </a:r>
            <a:r>
              <a:rPr lang="en-US" dirty="0"/>
              <a:t> </a:t>
            </a:r>
            <a:r>
              <a:rPr lang="en-US" dirty="0" err="1"/>
              <a:t>listu</a:t>
            </a:r>
            <a:r>
              <a:rPr lang="en-US" dirty="0"/>
              <a:t> </a:t>
            </a:r>
            <a:r>
              <a:rPr lang="en-US" dirty="0" err="1"/>
              <a:t>zadataka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služi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podsetnik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developerima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 smtClean="0"/>
              <a:t>izradu</a:t>
            </a:r>
            <a:r>
              <a:rPr lang="sr-Latn-RS" dirty="0" smtClean="0"/>
              <a:t> </a:t>
            </a:r>
            <a:r>
              <a:rPr lang="en-US" dirty="0" err="1" smtClean="0"/>
              <a:t>upotrebljivih</a:t>
            </a:r>
            <a:r>
              <a:rPr lang="en-US" dirty="0" smtClean="0"/>
              <a:t> </a:t>
            </a:r>
            <a:r>
              <a:rPr lang="en-US" dirty="0" err="1"/>
              <a:t>sistema</a:t>
            </a:r>
            <a:r>
              <a:rPr lang="en-US" dirty="0"/>
              <a:t>. </a:t>
            </a:r>
            <a:endParaRPr lang="sr-Latn-RS" dirty="0" smtClean="0"/>
          </a:p>
          <a:p>
            <a:pPr marL="457200" lvl="1" indent="0">
              <a:buNone/>
            </a:pPr>
            <a:r>
              <a:rPr lang="en-US" b="1" dirty="0" smtClean="0"/>
              <a:t>Na </a:t>
            </a:r>
            <a:r>
              <a:rPr lang="en-US" b="1" dirty="0"/>
              <a:t>primer: </a:t>
            </a:r>
            <a:r>
              <a:rPr lang="sr-Latn-RS" dirty="0" smtClean="0"/>
              <a:t>S</a:t>
            </a:r>
            <a:r>
              <a:rPr lang="en-US" dirty="0" err="1" smtClean="0"/>
              <a:t>provođenje</a:t>
            </a:r>
            <a:r>
              <a:rPr lang="en-US" dirty="0" smtClean="0"/>
              <a:t> </a:t>
            </a:r>
            <a:r>
              <a:rPr lang="en-US" dirty="0" err="1"/>
              <a:t>intervjua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korisnicima</a:t>
            </a:r>
            <a:r>
              <a:rPr lang="en-US" dirty="0"/>
              <a:t>, </a:t>
            </a:r>
            <a:r>
              <a:rPr lang="sr-Latn-RS" dirty="0" smtClean="0"/>
              <a:t>T</a:t>
            </a:r>
            <a:r>
              <a:rPr lang="en-US" dirty="0" smtClean="0"/>
              <a:t>ask </a:t>
            </a:r>
            <a:r>
              <a:rPr lang="en-US" dirty="0" err="1"/>
              <a:t>analiza</a:t>
            </a:r>
            <a:r>
              <a:rPr lang="en-US" dirty="0"/>
              <a:t>, </a:t>
            </a:r>
            <a:r>
              <a:rPr lang="sr-Latn-RS" dirty="0" smtClean="0"/>
              <a:t>T</a:t>
            </a:r>
            <a:r>
              <a:rPr lang="en-US" dirty="0" smtClean="0"/>
              <a:t>ask</a:t>
            </a:r>
            <a:r>
              <a:rPr lang="sr-Latn-RS" dirty="0" smtClean="0"/>
              <a:t> </a:t>
            </a:r>
            <a:r>
              <a:rPr lang="en-US" dirty="0" err="1" smtClean="0"/>
              <a:t>dizajn</a:t>
            </a:r>
            <a:r>
              <a:rPr lang="en-US" dirty="0"/>
              <a:t>, </a:t>
            </a:r>
            <a:r>
              <a:rPr lang="sr-Latn-RS" dirty="0" smtClean="0"/>
              <a:t>P</a:t>
            </a:r>
            <a:r>
              <a:rPr lang="en-US" dirty="0" err="1" smtClean="0"/>
              <a:t>lan</a:t>
            </a:r>
            <a:r>
              <a:rPr lang="en-US" dirty="0" smtClean="0"/>
              <a:t> </a:t>
            </a:r>
            <a:r>
              <a:rPr lang="en-US" dirty="0" err="1"/>
              <a:t>konverzije</a:t>
            </a:r>
            <a:r>
              <a:rPr lang="en-US" dirty="0"/>
              <a:t> </a:t>
            </a:r>
            <a:r>
              <a:rPr lang="en-US" dirty="0" err="1"/>
              <a:t>itd</a:t>
            </a:r>
            <a:r>
              <a:rPr lang="en-US" dirty="0"/>
              <a:t>.</a:t>
            </a:r>
          </a:p>
          <a:p>
            <a:endParaRPr lang="en-US" sz="1000" dirty="0"/>
          </a:p>
          <a:p>
            <a:r>
              <a:rPr lang="en-US" dirty="0"/>
              <a:t> 2. </a:t>
            </a:r>
            <a:r>
              <a:rPr lang="en-US" dirty="0" err="1">
                <a:solidFill>
                  <a:srgbClr val="FF0000"/>
                </a:solidFill>
              </a:rPr>
              <a:t>Dizajn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standardi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err="1"/>
              <a:t>Predstavljaju</a:t>
            </a:r>
            <a:r>
              <a:rPr lang="en-US" dirty="0"/>
              <a:t> </a:t>
            </a:r>
            <a:r>
              <a:rPr lang="en-US" dirty="0" err="1"/>
              <a:t>skup</a:t>
            </a:r>
            <a:r>
              <a:rPr lang="en-US" dirty="0"/>
              <a:t> </a:t>
            </a:r>
            <a:r>
              <a:rPr lang="en-US" dirty="0" err="1"/>
              <a:t>zahteva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obezbeđuju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konzistentan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izgled</a:t>
            </a:r>
            <a:r>
              <a:rPr lang="en-US" dirty="0">
                <a:solidFill>
                  <a:srgbClr val="FF0000"/>
                </a:solidFill>
              </a:rPr>
              <a:t> i </a:t>
            </a:r>
            <a:r>
              <a:rPr lang="en-US" dirty="0" err="1">
                <a:solidFill>
                  <a:srgbClr val="FF0000"/>
                </a:solidFill>
              </a:rPr>
              <a:t>osećaj</a:t>
            </a:r>
            <a:r>
              <a:rPr lang="en-US" dirty="0"/>
              <a:t>. </a:t>
            </a:r>
            <a:endParaRPr lang="sr-Latn-RS" dirty="0" smtClean="0"/>
          </a:p>
          <a:p>
            <a:pPr marL="457200" lvl="1" indent="0">
              <a:buNone/>
            </a:pPr>
            <a:r>
              <a:rPr lang="en-US" b="1" dirty="0" smtClean="0"/>
              <a:t>Na </a:t>
            </a:r>
            <a:r>
              <a:rPr lang="en-US" b="1" dirty="0"/>
              <a:t>primer: </a:t>
            </a:r>
            <a:r>
              <a:rPr lang="sr-Latn-RS" dirty="0" smtClean="0"/>
              <a:t>P</a:t>
            </a:r>
            <a:r>
              <a:rPr lang="en-US" dirty="0" err="1" smtClean="0"/>
              <a:t>ozicija</a:t>
            </a:r>
            <a:r>
              <a:rPr lang="sr-Latn-RS" dirty="0" smtClean="0"/>
              <a:t> </a:t>
            </a:r>
            <a:r>
              <a:rPr lang="en-US" dirty="0" err="1" smtClean="0"/>
              <a:t>navigacije</a:t>
            </a:r>
            <a:r>
              <a:rPr lang="en-US" dirty="0"/>
              <a:t>, </a:t>
            </a:r>
            <a:r>
              <a:rPr lang="sr-Latn-RS" dirty="0" smtClean="0"/>
              <a:t>B</a:t>
            </a:r>
            <a:r>
              <a:rPr lang="en-US" dirty="0" err="1" smtClean="0"/>
              <a:t>oja</a:t>
            </a:r>
            <a:r>
              <a:rPr lang="en-US" dirty="0"/>
              <a:t>, </a:t>
            </a:r>
            <a:r>
              <a:rPr lang="sr-Latn-RS" dirty="0" smtClean="0"/>
              <a:t>G</a:t>
            </a:r>
            <a:r>
              <a:rPr lang="en-US" dirty="0" err="1" smtClean="0"/>
              <a:t>rafički</a:t>
            </a:r>
            <a:r>
              <a:rPr lang="en-US" dirty="0" smtClean="0"/>
              <a:t> </a:t>
            </a:r>
            <a:r>
              <a:rPr lang="en-US" dirty="0" err="1"/>
              <a:t>elementi</a:t>
            </a:r>
            <a:r>
              <a:rPr lang="en-US" dirty="0"/>
              <a:t>, </a:t>
            </a:r>
            <a:r>
              <a:rPr lang="sr-Latn-RS" dirty="0" smtClean="0"/>
              <a:t>S</a:t>
            </a:r>
            <a:r>
              <a:rPr lang="en-US" dirty="0" err="1" smtClean="0"/>
              <a:t>til</a:t>
            </a:r>
            <a:r>
              <a:rPr lang="en-US" dirty="0"/>
              <a:t>, </a:t>
            </a:r>
            <a:r>
              <a:rPr lang="sr-Latn-RS" dirty="0" smtClean="0"/>
              <a:t>F</a:t>
            </a:r>
            <a:r>
              <a:rPr lang="en-US" dirty="0" err="1" smtClean="0"/>
              <a:t>ont</a:t>
            </a:r>
            <a:r>
              <a:rPr lang="en-US" dirty="0" err="1"/>
              <a:t>.</a:t>
            </a:r>
            <a:r>
              <a:rPr lang="en-US" dirty="0"/>
              <a:t>..</a:t>
            </a:r>
          </a:p>
          <a:p>
            <a:endParaRPr lang="en-US" sz="1000" dirty="0"/>
          </a:p>
          <a:p>
            <a:r>
              <a:rPr lang="en-US" dirty="0"/>
              <a:t> 3. </a:t>
            </a:r>
            <a:r>
              <a:rPr lang="en-US" dirty="0" err="1">
                <a:solidFill>
                  <a:srgbClr val="FF0000"/>
                </a:solidFill>
              </a:rPr>
              <a:t>Dizajn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principi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Pomažu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pri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dizajniranju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sistema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 </a:t>
            </a:r>
            <a:r>
              <a:rPr lang="en-US" dirty="0" err="1"/>
              <a:t>funkcionišu</a:t>
            </a:r>
            <a:r>
              <a:rPr lang="en-US" dirty="0"/>
              <a:t> u </a:t>
            </a:r>
            <a:r>
              <a:rPr lang="en-US" dirty="0" err="1"/>
              <a:t>skladu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standardima</a:t>
            </a:r>
            <a:r>
              <a:rPr lang="en-US" dirty="0"/>
              <a:t> </a:t>
            </a:r>
            <a:r>
              <a:rPr lang="en-US" dirty="0" err="1"/>
              <a:t>dizajna</a:t>
            </a:r>
            <a:r>
              <a:rPr lang="en-US" dirty="0"/>
              <a:t>. </a:t>
            </a:r>
            <a:endParaRPr lang="sr-Latn-RS" dirty="0" smtClean="0"/>
          </a:p>
          <a:p>
            <a:pPr marL="457200" lvl="1" indent="0">
              <a:buNone/>
            </a:pPr>
            <a:r>
              <a:rPr lang="en-US" b="1" dirty="0" smtClean="0"/>
              <a:t>Na primer:</a:t>
            </a:r>
            <a:r>
              <a:rPr lang="sr-Latn-RS" b="1" dirty="0" smtClean="0"/>
              <a:t> </a:t>
            </a:r>
            <a:r>
              <a:rPr lang="sr-Latn-RS" dirty="0" smtClean="0"/>
              <a:t>K</a:t>
            </a:r>
            <a:r>
              <a:rPr lang="en-US" dirty="0" err="1" smtClean="0"/>
              <a:t>ratke</a:t>
            </a:r>
            <a:r>
              <a:rPr lang="en-US" dirty="0" smtClean="0"/>
              <a:t> </a:t>
            </a:r>
            <a:r>
              <a:rPr lang="en-US" dirty="0" err="1"/>
              <a:t>reči</a:t>
            </a:r>
            <a:r>
              <a:rPr lang="en-US" dirty="0"/>
              <a:t>, </a:t>
            </a:r>
            <a:r>
              <a:rPr lang="sr-Latn-RS" dirty="0" smtClean="0"/>
              <a:t>K</a:t>
            </a:r>
            <a:r>
              <a:rPr lang="en-US" dirty="0" err="1" smtClean="0"/>
              <a:t>ratke</a:t>
            </a:r>
            <a:r>
              <a:rPr lang="en-US" dirty="0" smtClean="0"/>
              <a:t> </a:t>
            </a:r>
            <a:r>
              <a:rPr lang="en-US" dirty="0" err="1"/>
              <a:t>rečenice</a:t>
            </a:r>
            <a:r>
              <a:rPr lang="en-US" dirty="0"/>
              <a:t>, </a:t>
            </a:r>
            <a:r>
              <a:rPr lang="sr-Latn-RS" dirty="0" smtClean="0"/>
              <a:t>U</a:t>
            </a:r>
            <a:r>
              <a:rPr lang="en-US" dirty="0" err="1" smtClean="0"/>
              <a:t>pravni</a:t>
            </a:r>
            <a:r>
              <a:rPr lang="en-US" dirty="0" smtClean="0"/>
              <a:t> </a:t>
            </a:r>
            <a:r>
              <a:rPr lang="en-US" dirty="0" err="1" smtClean="0"/>
              <a:t>govor</a:t>
            </a:r>
            <a:r>
              <a:rPr lang="en-US" dirty="0" smtClean="0"/>
              <a:t>, </a:t>
            </a:r>
            <a:r>
              <a:rPr lang="en-US" dirty="0" err="1" smtClean="0"/>
              <a:t>izbegava</a:t>
            </a:r>
            <a:r>
              <a:rPr lang="sr-Latn-RS" dirty="0" smtClean="0"/>
              <a:t>ti</a:t>
            </a:r>
            <a:r>
              <a:rPr lang="en-US" dirty="0" smtClean="0"/>
              <a:t> </a:t>
            </a:r>
            <a:r>
              <a:rPr lang="en-US" dirty="0" err="1" smtClean="0"/>
              <a:t>velik</a:t>
            </a:r>
            <a:r>
              <a:rPr lang="sr-Latn-RS" dirty="0" smtClean="0"/>
              <a:t>a </a:t>
            </a:r>
            <a:r>
              <a:rPr lang="en-US" dirty="0" err="1" smtClean="0"/>
              <a:t>slova</a:t>
            </a:r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5493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A70431"/>
                </a:solidFill>
              </a:rPr>
              <a:t>6</a:t>
            </a:r>
            <a:r>
              <a:rPr lang="en-US" dirty="0" smtClean="0">
                <a:solidFill>
                  <a:srgbClr val="A70431"/>
                </a:solidFill>
              </a:rPr>
              <a:t> – </a:t>
            </a:r>
            <a:r>
              <a:rPr lang="sr-Latn-RS" dirty="0">
                <a:solidFill>
                  <a:srgbClr val="A70431"/>
                </a:solidFill>
              </a:rPr>
              <a:t>Veb standardi</a:t>
            </a:r>
            <a:endParaRPr lang="en-US" dirty="0">
              <a:solidFill>
                <a:srgbClr val="A7043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2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="" xmlns:a16="http://schemas.microsoft.com/office/drawing/2014/main" id="{D76C8345-82F8-401F-A882-EAAFD8F5D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Pojam, definicije i značaj</a:t>
            </a:r>
            <a:endParaRPr lang="en-U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="" xmlns:a16="http://schemas.microsoft.com/office/drawing/2014/main" id="{B8A98CBB-5C74-403C-BD51-DD44967B0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Courier New" pitchFamily="49" charset="0"/>
              <a:buChar char="o"/>
            </a:pPr>
            <a:r>
              <a:rPr lang="it-IT" dirty="0">
                <a:solidFill>
                  <a:srgbClr val="FF0000"/>
                </a:solidFill>
                <a:latin typeface="Calibri" pitchFamily="34" charset="0"/>
              </a:rPr>
              <a:t>Veb standardi </a:t>
            </a:r>
            <a:r>
              <a:rPr lang="it-IT" dirty="0">
                <a:latin typeface="Calibri" pitchFamily="34" charset="0"/>
              </a:rPr>
              <a:t>su osnovna pravila u razvoju veb sajtova</a:t>
            </a:r>
            <a:r>
              <a:rPr lang="it-IT" dirty="0" smtClean="0">
                <a:latin typeface="Calibri" pitchFamily="34" charset="0"/>
              </a:rPr>
              <a:t>.</a:t>
            </a:r>
            <a:endParaRPr lang="sr-Latn-RS" dirty="0" smtClean="0">
              <a:latin typeface="Calibri" pitchFamily="34" charset="0"/>
            </a:endParaRPr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/>
              <a:t> </a:t>
            </a:r>
            <a:r>
              <a:rPr lang="en-US" dirty="0" err="1"/>
              <a:t>Centralna</a:t>
            </a:r>
            <a:r>
              <a:rPr lang="en-US" dirty="0"/>
              <a:t> </a:t>
            </a:r>
            <a:r>
              <a:rPr lang="en-US" dirty="0" err="1"/>
              <a:t>organizacija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je </a:t>
            </a:r>
            <a:r>
              <a:rPr lang="en-US" dirty="0" err="1"/>
              <a:t>odgovorna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kreiranje</a:t>
            </a:r>
            <a:r>
              <a:rPr lang="en-US" dirty="0"/>
              <a:t> i </a:t>
            </a:r>
            <a:r>
              <a:rPr lang="en-US" dirty="0" err="1"/>
              <a:t>održavanje</a:t>
            </a:r>
            <a:r>
              <a:rPr lang="en-US" dirty="0"/>
              <a:t> </a:t>
            </a:r>
            <a:r>
              <a:rPr lang="en-US" dirty="0" err="1"/>
              <a:t>veb</a:t>
            </a:r>
            <a:r>
              <a:rPr lang="en-US" dirty="0"/>
              <a:t> </a:t>
            </a:r>
            <a:r>
              <a:rPr lang="en-US" dirty="0" err="1"/>
              <a:t>standarda</a:t>
            </a:r>
            <a:r>
              <a:rPr lang="en-US" dirty="0"/>
              <a:t> je </a:t>
            </a:r>
            <a:r>
              <a:rPr lang="en-US" dirty="0">
                <a:solidFill>
                  <a:srgbClr val="FF0000"/>
                </a:solidFill>
              </a:rPr>
              <a:t>World Wide Web Consortium </a:t>
            </a:r>
            <a:r>
              <a:rPr lang="en-US" dirty="0"/>
              <a:t>(</a:t>
            </a:r>
            <a:r>
              <a:rPr lang="en-US" dirty="0" smtClean="0">
                <a:solidFill>
                  <a:srgbClr val="FF0000"/>
                </a:solidFill>
              </a:rPr>
              <a:t>W3C</a:t>
            </a:r>
            <a:r>
              <a:rPr lang="en-US" dirty="0" smtClean="0"/>
              <a:t>)</a:t>
            </a:r>
            <a:endParaRPr lang="sr-Latn-RS" dirty="0" smtClean="0"/>
          </a:p>
          <a:p>
            <a:pPr marL="457200" indent="-457200">
              <a:buFont typeface="Courier New" pitchFamily="49" charset="0"/>
              <a:buChar char="o"/>
            </a:pPr>
            <a:r>
              <a:rPr lang="sr-Latn-RS" dirty="0" smtClean="0"/>
              <a:t>Neke od definicija web standarda su:</a:t>
            </a:r>
            <a:endParaRPr lang="sr-Latn-RS" dirty="0"/>
          </a:p>
          <a:p>
            <a:pPr marL="1143000" lvl="1" indent="-457200"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HTML</a:t>
            </a:r>
            <a:r>
              <a:rPr lang="en-US" dirty="0" smtClean="0"/>
              <a:t>- </a:t>
            </a:r>
            <a:r>
              <a:rPr lang="en-US" dirty="0" err="1"/>
              <a:t>Skraćenica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Hyper Text Markup Language.</a:t>
            </a:r>
          </a:p>
          <a:p>
            <a:pPr marL="1143000" lvl="1" indent="-457200"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XML</a:t>
            </a:r>
            <a:r>
              <a:rPr lang="en-US" dirty="0" smtClean="0"/>
              <a:t>- </a:t>
            </a:r>
            <a:r>
              <a:rPr lang="en-US" dirty="0"/>
              <a:t>Extensive Markup Language.</a:t>
            </a:r>
          </a:p>
          <a:p>
            <a:pPr marL="457200" indent="-457200">
              <a:buFont typeface="Courier New" pitchFamily="49" charset="0"/>
              <a:buChar char="o"/>
            </a:pPr>
            <a:r>
              <a:rPr lang="en-US" dirty="0" smtClean="0"/>
              <a:t> </a:t>
            </a:r>
            <a:r>
              <a:rPr lang="it-IT" dirty="0"/>
              <a:t>Zašto su važni veb standardi</a:t>
            </a:r>
            <a:r>
              <a:rPr lang="it-IT" dirty="0" smtClean="0"/>
              <a:t>?</a:t>
            </a:r>
            <a:endParaRPr lang="sr-Latn-RS" dirty="0" smtClean="0"/>
          </a:p>
          <a:p>
            <a:pPr lvl="1">
              <a:buFont typeface="Wingdings" pitchFamily="2" charset="2"/>
              <a:buChar char="Ø"/>
            </a:pPr>
            <a:r>
              <a:rPr lang="sr-Latn-RS" sz="1800" dirty="0" smtClean="0"/>
              <a:t>O</a:t>
            </a:r>
            <a:r>
              <a:rPr lang="en-US" sz="1800" dirty="0" err="1" smtClean="0"/>
              <a:t>moguć</a:t>
            </a:r>
            <a:r>
              <a:rPr lang="sr-Latn-RS" sz="1800" dirty="0" smtClean="0"/>
              <a:t>u</a:t>
            </a:r>
            <a:r>
              <a:rPr lang="en-US" sz="1800" dirty="0" err="1" smtClean="0"/>
              <a:t>ju</a:t>
            </a:r>
            <a:r>
              <a:rPr lang="en-US" sz="1800" dirty="0" smtClean="0"/>
              <a:t> </a:t>
            </a:r>
            <a:r>
              <a:rPr lang="en-US" sz="1800" dirty="0" err="1"/>
              <a:t>sajtovima</a:t>
            </a:r>
            <a:r>
              <a:rPr lang="en-US" sz="1800" dirty="0"/>
              <a:t> da </a:t>
            </a:r>
            <a:r>
              <a:rPr lang="en-US" sz="1800" dirty="0" err="1"/>
              <a:t>rade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FF0000"/>
                </a:solidFill>
              </a:rPr>
              <a:t>različitim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pregledačima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(cross-browsers) </a:t>
            </a:r>
          </a:p>
          <a:p>
            <a:pPr lvl="1">
              <a:buFont typeface="Wingdings" pitchFamily="2" charset="2"/>
              <a:buChar char="Ø"/>
            </a:pPr>
            <a:r>
              <a:rPr lang="sr-Latn-RS" sz="1800" dirty="0"/>
              <a:t>S</a:t>
            </a:r>
            <a:r>
              <a:rPr lang="en-US" sz="1800" dirty="0" err="1" smtClean="0"/>
              <a:t>manjuju</a:t>
            </a:r>
            <a:r>
              <a:rPr lang="en-US" sz="1800" dirty="0" smtClean="0"/>
              <a:t> </a:t>
            </a:r>
            <a:r>
              <a:rPr lang="en-US" sz="1800" dirty="0"/>
              <a:t>"</a:t>
            </a:r>
            <a:r>
              <a:rPr lang="en-US" sz="1800" dirty="0" err="1"/>
              <a:t>težinu</a:t>
            </a:r>
            <a:r>
              <a:rPr lang="en-US" sz="1800" dirty="0"/>
              <a:t>" </a:t>
            </a:r>
            <a:r>
              <a:rPr lang="en-US" sz="1800" dirty="0" err="1"/>
              <a:t>veb</a:t>
            </a:r>
            <a:r>
              <a:rPr lang="en-US" sz="1800" dirty="0"/>
              <a:t> </a:t>
            </a:r>
            <a:r>
              <a:rPr lang="en-US" sz="1800" dirty="0" err="1"/>
              <a:t>sajta</a:t>
            </a:r>
            <a:r>
              <a:rPr lang="en-US" sz="1800" dirty="0"/>
              <a:t> , </a:t>
            </a:r>
            <a:r>
              <a:rPr lang="en-US" sz="1800" dirty="0" err="1"/>
              <a:t>tako</a:t>
            </a:r>
            <a:r>
              <a:rPr lang="en-US" sz="1800" dirty="0"/>
              <a:t> da se </a:t>
            </a:r>
            <a:r>
              <a:rPr lang="en-US" sz="1800" dirty="0" err="1">
                <a:solidFill>
                  <a:srgbClr val="FF0000"/>
                </a:solidFill>
              </a:rPr>
              <a:t>brže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učitava</a:t>
            </a:r>
            <a:r>
              <a:rPr lang="en-US" sz="1800" dirty="0"/>
              <a:t>. </a:t>
            </a:r>
          </a:p>
          <a:p>
            <a:pPr lvl="1">
              <a:buFont typeface="Wingdings" pitchFamily="2" charset="2"/>
              <a:buChar char="Ø"/>
            </a:pPr>
            <a:r>
              <a:rPr lang="sr-Latn-RS" sz="1800" dirty="0"/>
              <a:t>O</a:t>
            </a:r>
            <a:r>
              <a:rPr lang="en-US" sz="1800" dirty="0" err="1" smtClean="0"/>
              <a:t>mogućuju</a:t>
            </a:r>
            <a:r>
              <a:rPr lang="en-US" sz="1800" dirty="0" smtClean="0"/>
              <a:t> </a:t>
            </a:r>
            <a:r>
              <a:rPr lang="en-US" sz="1800" dirty="0" err="1">
                <a:solidFill>
                  <a:srgbClr val="FF0000"/>
                </a:solidFill>
              </a:rPr>
              <a:t>pristupačnost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sadržaja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/>
              <a:t>svima</a:t>
            </a:r>
            <a:r>
              <a:rPr lang="en-US" sz="1800" dirty="0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 err="1"/>
              <a:t>Pomažu</a:t>
            </a:r>
            <a:r>
              <a:rPr lang="en-US" sz="1800" dirty="0"/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lakš</a:t>
            </a:r>
            <a:r>
              <a:rPr lang="sr-Latn-RS" sz="1800" dirty="0" smtClean="0">
                <a:solidFill>
                  <a:srgbClr val="FF0000"/>
                </a:solidFill>
              </a:rPr>
              <a:t>i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razv</a:t>
            </a:r>
            <a:r>
              <a:rPr lang="sr-Latn-RS" sz="1800" dirty="0" smtClean="0">
                <a:solidFill>
                  <a:srgbClr val="FF0000"/>
                </a:solidFill>
              </a:rPr>
              <a:t>oj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i </a:t>
            </a:r>
            <a:r>
              <a:rPr lang="en-US" sz="1800" dirty="0" err="1" smtClean="0">
                <a:solidFill>
                  <a:srgbClr val="FF0000"/>
                </a:solidFill>
              </a:rPr>
              <a:t>održava</a:t>
            </a:r>
            <a:r>
              <a:rPr lang="sr-Latn-RS" sz="1800" dirty="0" smtClean="0">
                <a:solidFill>
                  <a:srgbClr val="FF0000"/>
                </a:solidFill>
              </a:rPr>
              <a:t>nje </a:t>
            </a:r>
            <a:r>
              <a:rPr lang="sr-Latn-RS" sz="1800" dirty="0" smtClean="0"/>
              <a:t>sajtova</a:t>
            </a:r>
            <a:r>
              <a:rPr lang="en-US" sz="1800" dirty="0" smtClean="0"/>
              <a:t>. </a:t>
            </a:r>
            <a:endParaRPr lang="en-US" sz="1800" dirty="0"/>
          </a:p>
          <a:p>
            <a:pPr lvl="1">
              <a:buFont typeface="Wingdings" pitchFamily="2" charset="2"/>
              <a:buChar char="Ø"/>
            </a:pPr>
            <a:r>
              <a:rPr lang="en-US" sz="1800" dirty="0" err="1"/>
              <a:t>Sajtovi</a:t>
            </a:r>
            <a:r>
              <a:rPr lang="en-US" sz="1800" dirty="0"/>
              <a:t> </a:t>
            </a:r>
            <a:r>
              <a:rPr lang="en-US" sz="1800" dirty="0" err="1"/>
              <a:t>po</a:t>
            </a:r>
            <a:r>
              <a:rPr lang="en-US" sz="1800" dirty="0"/>
              <a:t> </a:t>
            </a:r>
            <a:r>
              <a:rPr lang="en-US" sz="1800" dirty="0" err="1"/>
              <a:t>standardima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FF0000"/>
                </a:solidFill>
              </a:rPr>
              <a:t>jeftiniji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>
                <a:solidFill>
                  <a:srgbClr val="FF0000"/>
                </a:solidFill>
              </a:rPr>
              <a:t>za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 err="1" smtClean="0">
                <a:solidFill>
                  <a:srgbClr val="FF0000"/>
                </a:solidFill>
              </a:rPr>
              <a:t>ra</a:t>
            </a:r>
            <a:r>
              <a:rPr lang="sr-Latn-RS" sz="1800" dirty="0">
                <a:solidFill>
                  <a:srgbClr val="FF0000"/>
                </a:solidFill>
              </a:rPr>
              <a:t>z</a:t>
            </a:r>
            <a:r>
              <a:rPr lang="en-US" sz="1800" dirty="0" err="1" smtClean="0">
                <a:solidFill>
                  <a:srgbClr val="FF0000"/>
                </a:solidFill>
              </a:rPr>
              <a:t>vijanje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i </a:t>
            </a:r>
            <a:r>
              <a:rPr lang="en-US" sz="1800" dirty="0" err="1" smtClean="0">
                <a:solidFill>
                  <a:srgbClr val="FF0000"/>
                </a:solidFill>
              </a:rPr>
              <a:t>održavanje</a:t>
            </a:r>
            <a:r>
              <a:rPr lang="sr-Latn-RS" sz="1800" dirty="0">
                <a:solidFill>
                  <a:srgbClr val="FF0000"/>
                </a:solidFill>
              </a:rPr>
              <a:t> </a:t>
            </a:r>
            <a:r>
              <a:rPr lang="sr-Latn-RS" sz="1800" dirty="0" smtClean="0"/>
              <a:t>itd.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240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34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en-US" dirty="0" err="1" smtClean="0"/>
              <a:t>Procesor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Izuzetno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spori procesori </a:t>
            </a:r>
            <a:r>
              <a:rPr lang="vi-VN" dirty="0">
                <a:latin typeface="Calibri" pitchFamily="34" charset="0"/>
              </a:rPr>
              <a:t>ne mogu dovoljno brzo da izvršavaju složene programe za interakciju. </a:t>
            </a:r>
            <a:endParaRPr lang="en-US" dirty="0" smtClean="0">
              <a:latin typeface="Calibri" pitchFamily="34" charset="0"/>
            </a:endParaRP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 smtClean="0">
                <a:latin typeface="Calibri" pitchFamily="34" charset="0"/>
              </a:rPr>
              <a:t>Zbog toga </a:t>
            </a:r>
            <a:r>
              <a:rPr lang="vi-VN" dirty="0">
                <a:latin typeface="Calibri" pitchFamily="34" charset="0"/>
              </a:rPr>
              <a:t>može da se dođe u situaciju da je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vreme odziva interfejsa predugo</a:t>
            </a:r>
            <a:r>
              <a:rPr lang="vi-VN" dirty="0">
                <a:latin typeface="Calibri" pitchFamily="34" charset="0"/>
              </a:rPr>
              <a:t>, što izaziva nervozu i </a:t>
            </a:r>
            <a:r>
              <a:rPr lang="vi-VN" dirty="0" smtClean="0">
                <a:latin typeface="Calibri" pitchFamily="34" charset="0"/>
              </a:rPr>
              <a:t>frustraciju </a:t>
            </a:r>
            <a:r>
              <a:rPr lang="vi-VN" dirty="0">
                <a:latin typeface="Calibri" pitchFamily="34" charset="0"/>
              </a:rPr>
              <a:t>korisnika. 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dirty="0"/>
          </a:p>
        </p:txBody>
      </p:sp>
      <p:pic>
        <p:nvPicPr>
          <p:cNvPr id="4098" name="Picture 2" descr="F:\fax\Metropolitan\Materijali\Predavanja i prezentacije 2021_2022\IT370 Prezentacije\L06\gsmarena_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t="9337" r="8647" b="11489"/>
          <a:stretch/>
        </p:blipFill>
        <p:spPr bwMode="auto">
          <a:xfrm>
            <a:off x="6942667" y="3090333"/>
            <a:ext cx="4724400" cy="26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6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Veličina displeja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Rezolucija</a:t>
            </a:r>
            <a:r>
              <a:rPr lang="en-US" dirty="0"/>
              <a:t>. 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Boja</a:t>
            </a:r>
            <a:endParaRPr lang="en-US" dirty="0"/>
          </a:p>
          <a:p>
            <a:pPr marL="342900" indent="-342900">
              <a:buFont typeface="Courier New" pitchFamily="49" charset="0"/>
              <a:buChar char="o"/>
            </a:pPr>
            <a:r>
              <a:rPr lang="en-US" dirty="0" err="1"/>
              <a:t>Kontrast</a:t>
            </a:r>
            <a:r>
              <a:rPr lang="en-US" dirty="0"/>
              <a:t> i </a:t>
            </a:r>
            <a:r>
              <a:rPr lang="en-US" dirty="0" err="1"/>
              <a:t>osvetljenje</a:t>
            </a:r>
            <a:r>
              <a:rPr lang="en-US" dirty="0"/>
              <a:t>. </a:t>
            </a:r>
          </a:p>
          <a:p>
            <a:pPr marL="342900" indent="-342900">
              <a:buFont typeface="Courier New" pitchFamily="49" charset="0"/>
              <a:buChar char="o"/>
            </a:pPr>
            <a:endParaRPr lang="en-US" dirty="0"/>
          </a:p>
        </p:txBody>
      </p:sp>
      <p:pic>
        <p:nvPicPr>
          <p:cNvPr id="4" name="Picture 2" descr="InnovaGoods Magic Drablet LCD Writing and Drawing Tablet | InnovaGoods ®">
            <a:extLst>
              <a:ext uri="{FF2B5EF4-FFF2-40B4-BE49-F238E27FC236}">
                <a16:creationId xmlns:a16="http://schemas.microsoft.com/office/drawing/2014/main" xmlns="" id="{730B7E9B-F888-402B-8325-104C33A0A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2" b="7980"/>
          <a:stretch/>
        </p:blipFill>
        <p:spPr bwMode="auto">
          <a:xfrm>
            <a:off x="614747" y="3073314"/>
            <a:ext cx="3393991" cy="286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nteractive pen display (direct interaction) vs. Graphics tablet (indirect interaction) ">
            <a:extLst>
              <a:ext uri="{FF2B5EF4-FFF2-40B4-BE49-F238E27FC236}">
                <a16:creationId xmlns:a16="http://schemas.microsoft.com/office/drawing/2014/main" xmlns="" id="{B41938BA-E627-4F30-AFF7-2E52FAF18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264" y="2442519"/>
            <a:ext cx="4541165" cy="248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:\fax\Metropolitan\Materijali\mDita materijal za predmete\IT370\IT370\IT370-L06\resources\IT2008-HCI-DEI-DTLS-TipoviOkruzenja-Slika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515" y="1147118"/>
            <a:ext cx="3062187" cy="459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56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Miš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Miš je postao </a:t>
            </a:r>
            <a:r>
              <a:rPr lang="vi-VN" dirty="0">
                <a:solidFill>
                  <a:srgbClr val="FF0000"/>
                </a:solidFill>
                <a:latin typeface="Calibri" pitchFamily="34" charset="0"/>
              </a:rPr>
              <a:t>standardni ulazni uređaj </a:t>
            </a:r>
            <a:r>
              <a:rPr lang="vi-VN" dirty="0">
                <a:latin typeface="Calibri" pitchFamily="34" charset="0"/>
              </a:rPr>
              <a:t>koji se koristi kao lokator ili indikator.</a:t>
            </a:r>
          </a:p>
        </p:txBody>
      </p:sp>
      <p:pic>
        <p:nvPicPr>
          <p:cNvPr id="9" name="Slika 6">
            <a:extLst>
              <a:ext uri="{FF2B5EF4-FFF2-40B4-BE49-F238E27FC236}">
                <a16:creationId xmlns:a16="http://schemas.microsoft.com/office/drawing/2014/main" xmlns="" id="{D981ABA8-7909-4991-9AED-1F8764E7C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35" y="2308755"/>
            <a:ext cx="6952134" cy="3355446"/>
          </a:xfrm>
          <a:prstGeom prst="rect">
            <a:avLst/>
          </a:prstGeom>
        </p:spPr>
      </p:pic>
      <p:pic>
        <p:nvPicPr>
          <p:cNvPr id="7" name="Picture 3" descr="F:\fax\Metropolitan\Materijali\Predavanja i prezentacije 2021_2022\IT370 Prezentacije\L06\xencelabs_bph1212w_a_pen_tablet_medium_165889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7" b="13049"/>
          <a:stretch/>
        </p:blipFill>
        <p:spPr bwMode="auto">
          <a:xfrm>
            <a:off x="7877423" y="1841109"/>
            <a:ext cx="2935054" cy="214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:\fax\Metropolitan\Materijali\Predavanja i prezentacije 2021_2022\IT370 Prezentacije\L06\1 YfSKLYfbjAyFRUqzLD0c9A.jpe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4" t="12935" r="23774" b="5960"/>
          <a:stretch/>
        </p:blipFill>
        <p:spPr bwMode="auto">
          <a:xfrm>
            <a:off x="9778418" y="3777763"/>
            <a:ext cx="2068118" cy="213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09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</p:spPr>
        <p:txBody>
          <a:bodyPr/>
          <a:lstStyle/>
          <a:p>
            <a:r>
              <a:rPr lang="sr-Latn-RS" dirty="0"/>
              <a:t>Tastatura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</p:spPr>
        <p:txBody>
          <a:bodyPr/>
          <a:lstStyle/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Standardne tastature</a:t>
            </a:r>
          </a:p>
          <a:p>
            <a:pPr marL="342900" indent="-342900">
              <a:buFont typeface="Courier New" pitchFamily="49" charset="0"/>
              <a:buChar char="o"/>
            </a:pPr>
            <a:r>
              <a:rPr lang="vi-VN" dirty="0">
                <a:latin typeface="Calibri" pitchFamily="34" charset="0"/>
              </a:rPr>
              <a:t>Nestandardne kod mobilnih uređaja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xmlns="" id="{2D53D8B8-081B-4CFE-A327-D819EB88A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" y="2717860"/>
            <a:ext cx="7031266" cy="278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:\fax\Metropolitan\Materijali\Predavanja i prezentacije 2021_2022\IT370 Prezentacije\L06\710-JL-uvAL._AC_SY45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616" y="1366711"/>
            <a:ext cx="4557968" cy="247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:\fax\Metropolitan\Materijali\Predavanja i prezentacije 2021_2022\IT370 Prezentacije\L06\Delux-T11-Designer-Keyboard-with-Smart-Dial-3-Group-Customizable-Keys-Keypad-Compatibility-for-Wacom-Windows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8" t="9661" r="7375" b="10112"/>
          <a:stretch/>
        </p:blipFill>
        <p:spPr bwMode="auto">
          <a:xfrm>
            <a:off x="7873999" y="3759893"/>
            <a:ext cx="2175933" cy="20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55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5" id="{3C7963E8-2E92-4051-8841-17B6C509787B}" vid="{B4AD632A-5109-4449-AC02-876F02E70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5" id="{3C7963E8-2E92-4051-8841-17B6C509787B}" vid="{F0C5EFAE-7693-46CA-AAA3-4BE31CEE6DB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5754</TotalTime>
  <Words>1591</Words>
  <Application>Microsoft Office PowerPoint</Application>
  <PresentationFormat>Custom</PresentationFormat>
  <Paragraphs>240</Paragraphs>
  <Slides>53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Custom Design</vt:lpstr>
      <vt:lpstr>Office Theme</vt:lpstr>
      <vt:lpstr>Image</vt:lpstr>
      <vt:lpstr>PowerPoint Presentation</vt:lpstr>
      <vt:lpstr>1 – Tipovi okruženja</vt:lpstr>
      <vt:lpstr>Okruženje interfejsa čovek – računar</vt:lpstr>
      <vt:lpstr>Radno okruženje</vt:lpstr>
      <vt:lpstr>Hardversko okruženje</vt:lpstr>
      <vt:lpstr>Procesor</vt:lpstr>
      <vt:lpstr>Veličina displeja</vt:lpstr>
      <vt:lpstr>Miš</vt:lpstr>
      <vt:lpstr>Tastatura</vt:lpstr>
      <vt:lpstr>Tastature na Apple uređajima</vt:lpstr>
      <vt:lpstr>Softversko okruženje</vt:lpstr>
      <vt:lpstr>WINDOWS okruženje</vt:lpstr>
      <vt:lpstr>Windows 8</vt:lpstr>
      <vt:lpstr>Apple operativni sistemi</vt:lpstr>
      <vt:lpstr>APPLE iOS</vt:lpstr>
      <vt:lpstr>Android OS</vt:lpstr>
      <vt:lpstr>2 – Interfejs veb aplikacija</vt:lpstr>
      <vt:lpstr>Projektovanja interfejsa veb aplikacija</vt:lpstr>
      <vt:lpstr>Uticaj ulazno-izlaznih uređaja na interfejs veb aplikacije</vt:lpstr>
      <vt:lpstr>Uticaj ulazno-izlaznih uređaja na interfejs veb aplikacije</vt:lpstr>
      <vt:lpstr>Aktivnosti korisnika</vt:lpstr>
      <vt:lpstr>Podaci</vt:lpstr>
      <vt:lpstr>Prezentacioni elementi</vt:lpstr>
      <vt:lpstr>Navigacija</vt:lpstr>
      <vt:lpstr>Navigacija</vt:lpstr>
      <vt:lpstr>Horizontalni meni</vt:lpstr>
      <vt:lpstr>Vertikalni meni</vt:lpstr>
      <vt:lpstr>Mapa i index sajta</vt:lpstr>
      <vt:lpstr>Mapa i index sajta</vt:lpstr>
      <vt:lpstr>Naslagani meni</vt:lpstr>
      <vt:lpstr>Kontinualni prostor</vt:lpstr>
      <vt:lpstr>3 – Interaktivni dizajn - heuristike</vt:lpstr>
      <vt:lpstr>Heuristike</vt:lpstr>
      <vt:lpstr>Vidljivost statusa sistema</vt:lpstr>
      <vt:lpstr>Notifikacija</vt:lpstr>
      <vt:lpstr>Kontrola i sloboda korisnika (navigacija)</vt:lpstr>
      <vt:lpstr>Konzistentnost i standard</vt:lpstr>
      <vt:lpstr>Sprečavanje grešaka</vt:lpstr>
      <vt:lpstr>Prepoznavanje a ne prisećanje</vt:lpstr>
      <vt:lpstr>Pomozite korisnicima da prepoznaju, utvrde i oporave se od pogrešaka</vt:lpstr>
      <vt:lpstr>Pomoćna dokumentacija – help</vt:lpstr>
      <vt:lpstr>Pomoć na mobilnim aplikacijama</vt:lpstr>
      <vt:lpstr>Pomoć na mobilnim aplikacijama-primer</vt:lpstr>
      <vt:lpstr>4 – Spremanje Help dokumentacije</vt:lpstr>
      <vt:lpstr>Help opcija</vt:lpstr>
      <vt:lpstr>Kontekstualna pomoć</vt:lpstr>
      <vt:lpstr>ToolTip</vt:lpstr>
      <vt:lpstr>5 – Standardi korisničkog intefejsa</vt:lpstr>
      <vt:lpstr>Standardi interfejsa</vt:lpstr>
      <vt:lpstr>Vrste standarda</vt:lpstr>
      <vt:lpstr>6 – Veb standardi</vt:lpstr>
      <vt:lpstr>Pojam, definicije i značaj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dizajn sluzba</dc:creator>
  <cp:lastModifiedBy>Clive</cp:lastModifiedBy>
  <cp:revision>348</cp:revision>
  <dcterms:created xsi:type="dcterms:W3CDTF">2015-09-11T12:39:33Z</dcterms:created>
  <dcterms:modified xsi:type="dcterms:W3CDTF">2023-03-28T12:35:34Z</dcterms:modified>
</cp:coreProperties>
</file>